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5"/>
  </p:notesMasterIdLst>
  <p:sldIdLst>
    <p:sldId id="256" r:id="rId2"/>
    <p:sldId id="257" r:id="rId3"/>
    <p:sldId id="258" r:id="rId4"/>
    <p:sldId id="268" r:id="rId5"/>
    <p:sldId id="259" r:id="rId6"/>
    <p:sldId id="261" r:id="rId7"/>
    <p:sldId id="262" r:id="rId8"/>
    <p:sldId id="264" r:id="rId9"/>
    <p:sldId id="272" r:id="rId10"/>
    <p:sldId id="269" r:id="rId11"/>
    <p:sldId id="271" r:id="rId12"/>
    <p:sldId id="267" r:id="rId13"/>
    <p:sldId id="270" r:id="rId14"/>
  </p:sldIdLst>
  <p:sldSz cx="12192000" cy="6858000"/>
  <p:notesSz cx="7034213" cy="10164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B36"/>
    <a:srgbClr val="F56617"/>
    <a:srgbClr val="FF9900"/>
    <a:srgbClr val="F05F06"/>
    <a:srgbClr val="FCF3D4"/>
    <a:srgbClr val="F9EDD7"/>
    <a:srgbClr val="F6EDDA"/>
    <a:srgbClr val="F9EED7"/>
    <a:srgbClr val="E1720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77896" autoAdjust="0"/>
  </p:normalViewPr>
  <p:slideViewPr>
    <p:cSldViewPr snapToGrid="0">
      <p:cViewPr varScale="1">
        <p:scale>
          <a:sx n="46" d="100"/>
          <a:sy n="46" d="100"/>
        </p:scale>
        <p:origin x="456"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8000" cy="5095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84625" y="0"/>
            <a:ext cx="3048000" cy="509588"/>
          </a:xfrm>
          <a:prstGeom prst="rect">
            <a:avLst/>
          </a:prstGeom>
        </p:spPr>
        <p:txBody>
          <a:bodyPr vert="horz" lIns="91440" tIns="45720" rIns="91440" bIns="45720" rtlCol="0"/>
          <a:lstStyle>
            <a:lvl1pPr algn="r">
              <a:defRPr sz="1200"/>
            </a:lvl1pPr>
          </a:lstStyle>
          <a:p>
            <a:fld id="{54B398AD-F564-49EE-822A-6280EB857AF3}" type="datetimeFigureOut">
              <a:rPr kumimoji="1" lang="ja-JP" altLang="en-US" smtClean="0"/>
              <a:t>2023/3/11</a:t>
            </a:fld>
            <a:endParaRPr kumimoji="1" lang="ja-JP" altLang="en-US"/>
          </a:p>
        </p:txBody>
      </p:sp>
      <p:sp>
        <p:nvSpPr>
          <p:cNvPr id="4" name="スライド イメージ プレースホルダー 3"/>
          <p:cNvSpPr>
            <a:spLocks noGrp="1" noRot="1" noChangeAspect="1"/>
          </p:cNvSpPr>
          <p:nvPr>
            <p:ph type="sldImg" idx="2"/>
          </p:nvPr>
        </p:nvSpPr>
        <p:spPr>
          <a:xfrm>
            <a:off x="468313" y="1270000"/>
            <a:ext cx="6097587" cy="34305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3263" y="4891088"/>
            <a:ext cx="5627687" cy="40036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5175"/>
            <a:ext cx="3048000" cy="5095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84625" y="9655175"/>
            <a:ext cx="3048000" cy="509588"/>
          </a:xfrm>
          <a:prstGeom prst="rect">
            <a:avLst/>
          </a:prstGeom>
        </p:spPr>
        <p:txBody>
          <a:bodyPr vert="horz" lIns="91440" tIns="45720" rIns="91440" bIns="45720" rtlCol="0" anchor="b"/>
          <a:lstStyle>
            <a:lvl1pPr algn="r">
              <a:defRPr sz="1200"/>
            </a:lvl1pPr>
          </a:lstStyle>
          <a:p>
            <a:fld id="{3EB1EB3C-B3C6-454D-B9F4-C1A186822ECD}" type="slidenum">
              <a:rPr kumimoji="1" lang="ja-JP" altLang="en-US" smtClean="0"/>
              <a:t>‹#›</a:t>
            </a:fld>
            <a:endParaRPr kumimoji="1" lang="ja-JP" altLang="en-US"/>
          </a:p>
        </p:txBody>
      </p:sp>
    </p:spTree>
    <p:extLst>
      <p:ext uri="{BB962C8B-B14F-4D97-AF65-F5344CB8AC3E}">
        <p14:creationId xmlns:p14="http://schemas.microsoft.com/office/powerpoint/2010/main" val="27166897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EB1EB3C-B3C6-454D-B9F4-C1A186822ECD}" type="slidenum">
              <a:rPr kumimoji="1" lang="ja-JP" altLang="en-US" smtClean="0"/>
              <a:t>9</a:t>
            </a:fld>
            <a:endParaRPr kumimoji="1" lang="ja-JP" altLang="en-US"/>
          </a:p>
        </p:txBody>
      </p:sp>
    </p:spTree>
    <p:extLst>
      <p:ext uri="{BB962C8B-B14F-4D97-AF65-F5344CB8AC3E}">
        <p14:creationId xmlns:p14="http://schemas.microsoft.com/office/powerpoint/2010/main" val="388942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ight Triangle 6"/>
          <p:cNvSpPr/>
          <p:nvPr/>
        </p:nvSpPr>
        <p:spPr>
          <a:xfrm>
            <a:off x="3"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eform 7"/>
          <p:cNvSpPr/>
          <p:nvPr/>
        </p:nvSpPr>
        <p:spPr>
          <a:xfrm>
            <a:off x="-3171"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rot="19140000">
            <a:off x="1089492" y="1730403"/>
            <a:ext cx="7531497" cy="1204306"/>
          </a:xfrm>
        </p:spPr>
        <p:txBody>
          <a:bodyPr bIns="9144" anchor="b"/>
          <a:lstStyle>
            <a:lvl1pPr>
              <a:defRPr sz="4267"/>
            </a:lvl1pPr>
          </a:lstStyle>
          <a:p>
            <a:r>
              <a:rPr lang="ja-JP" altLang="en-US"/>
              <a:t>マスター タイトルの書式設定</a:t>
            </a:r>
            <a:endParaRPr lang="en-US" dirty="0"/>
          </a:p>
        </p:txBody>
      </p:sp>
      <p:sp>
        <p:nvSpPr>
          <p:cNvPr id="3" name="Subtitle 2"/>
          <p:cNvSpPr>
            <a:spLocks noGrp="1"/>
          </p:cNvSpPr>
          <p:nvPr>
            <p:ph type="subTitle" idx="1"/>
          </p:nvPr>
        </p:nvSpPr>
        <p:spPr>
          <a:xfrm rot="19140000">
            <a:off x="1616371" y="2470932"/>
            <a:ext cx="8681508" cy="329259"/>
          </a:xfrm>
        </p:spPr>
        <p:txBody>
          <a:bodyPr tIns="9144">
            <a:normAutofit/>
          </a:bodyPr>
          <a:lstStyle>
            <a:lvl1pPr marL="0" indent="0" algn="l">
              <a:buNone/>
              <a:defRPr kumimoji="0" lang="en-US" sz="1867" b="0" i="0" u="none" strike="noStrike" kern="1200" cap="all" spc="533" normalizeH="0" baseline="0" noProof="0" dirty="0" smtClean="0">
                <a:ln>
                  <a:noFill/>
                </a:ln>
                <a:solidFill>
                  <a:schemeClr val="tx1"/>
                </a:solidFill>
                <a:effectLst/>
                <a:uLnTx/>
                <a:uFillTx/>
                <a:latin typeface="+mn-lt"/>
                <a:ea typeface="+mj-ea"/>
                <a:cs typeface="Tunga" pitchFamily="2"/>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6"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pPr marL="0" marR="0" lvl="0" indent="0" algn="l" defTabSz="1219108"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C395F76-2297-488A-BAC0-92E05F1A5CF9}" type="datetimeFigureOut">
              <a:rPr kumimoji="1" lang="ja-JP" altLang="en-US" smtClean="0"/>
              <a:t>2023/3/11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9D0597-A8C0-4184-A25F-82D770ECB11B}"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C395F76-2297-488A-BAC0-92E05F1A5CF9}" type="datetimeFigureOut">
              <a:rPr kumimoji="1" lang="ja-JP" altLang="en-US" smtClean="0"/>
              <a:t>2023/3/11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9D0597-A8C0-4184-A25F-82D770ECB11B}"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C395F76-2297-488A-BAC0-92E05F1A5CF9}" type="datetimeFigureOut">
              <a:rPr kumimoji="1" lang="ja-JP" altLang="en-US" smtClean="0"/>
              <a:t>2023/3/11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9D0597-A8C0-4184-A25F-82D770ECB11B}"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C395F76-2297-488A-BAC0-92E05F1A5CF9}" type="datetimeFigureOut">
              <a:rPr kumimoji="1" lang="ja-JP" altLang="en-US" smtClean="0"/>
              <a:t>2023/3/11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9D0597-A8C0-4184-A25F-82D770ECB11B}"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8" name="Freeform 7"/>
          <p:cNvSpPr/>
          <p:nvPr/>
        </p:nvSpPr>
        <p:spPr>
          <a:xfrm>
            <a:off x="-3171"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ight Triangle 6"/>
          <p:cNvSpPr/>
          <p:nvPr/>
        </p:nvSpPr>
        <p:spPr>
          <a:xfrm>
            <a:off x="3"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rot="19140000">
            <a:off x="1092532" y="1726746"/>
            <a:ext cx="7534656" cy="1207509"/>
          </a:xfrm>
        </p:spPr>
        <p:txBody>
          <a:bodyPr bIns="9144" anchor="b"/>
          <a:lstStyle>
            <a:lvl1pPr algn="l">
              <a:defRPr kumimoji="0" lang="en-US" sz="4267"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1219108" rtl="0" eaLnBrk="1" fontAlgn="auto" latinLnBrk="0" hangingPunct="1">
              <a:lnSpc>
                <a:spcPct val="100000"/>
              </a:lnSpc>
              <a:spcBef>
                <a:spcPct val="0"/>
              </a:spcBef>
              <a:spcAft>
                <a:spcPts val="0"/>
              </a:spcAft>
              <a:buClrTx/>
              <a:buSzTx/>
              <a:buFontTx/>
              <a:buNone/>
              <a:tabLst/>
              <a:defRPr/>
            </a:pPr>
            <a:r>
              <a:rPr lang="ja-JP" altLang="en-US"/>
              <a:t>マスター タイトルの書式設定</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867" b="0" i="0" u="none" strike="noStrike" kern="1200" cap="all" spc="533" normalizeH="0" baseline="0" noProof="0" dirty="0" smtClean="0">
                <a:ln>
                  <a:noFill/>
                </a:ln>
                <a:solidFill>
                  <a:schemeClr val="tx1"/>
                </a:solidFill>
                <a:effectLst/>
                <a:uLnTx/>
                <a:uFillTx/>
                <a:latin typeface="+mn-lt"/>
                <a:ea typeface="+mj-ea"/>
                <a:cs typeface="Tunga" pitchFamily="2"/>
              </a:defRPr>
            </a:lvl1pPr>
            <a:lvl2pPr marL="609555" indent="0">
              <a:buNone/>
              <a:defRPr sz="2400">
                <a:solidFill>
                  <a:schemeClr val="tx1">
                    <a:tint val="75000"/>
                  </a:schemeClr>
                </a:solidFill>
              </a:defRPr>
            </a:lvl2pPr>
            <a:lvl3pPr marL="1219108"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6"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1219108"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ja-JP" altLang="en-US"/>
              <a:t>マスター テキストの書式設定</a:t>
            </a:r>
          </a:p>
        </p:txBody>
      </p:sp>
      <p:sp>
        <p:nvSpPr>
          <p:cNvPr id="4" name="Date Placeholder 3"/>
          <p:cNvSpPr>
            <a:spLocks noGrp="1"/>
          </p:cNvSpPr>
          <p:nvPr>
            <p:ph type="dt" sz="half" idx="10"/>
          </p:nvPr>
        </p:nvSpPr>
        <p:spPr/>
        <p:txBody>
          <a:bodyPr/>
          <a:lstStyle/>
          <a:p>
            <a:fld id="{AC395F76-2297-488A-BAC0-92E05F1A5CF9}" type="datetimeFigureOut">
              <a:rPr kumimoji="1" lang="ja-JP" altLang="en-US" smtClean="0"/>
              <a:t>2023/3/11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9D0597-A8C0-4184-A25F-82D770ECB11B}"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C395F76-2297-488A-BAC0-92E05F1A5CF9}" type="datetimeFigureOut">
              <a:rPr kumimoji="1" lang="ja-JP" altLang="en-US" smtClean="0"/>
              <a:t>2023/3/11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9D0597-A8C0-4184-A25F-82D770ECB11B}"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867" b="0" kern="1200" cap="all" spc="533" baseline="0" dirty="0" smtClean="0">
                <a:solidFill>
                  <a:schemeClr val="tx1"/>
                </a:solidFill>
                <a:latin typeface="+mn-lt"/>
                <a:ea typeface="+mj-ea"/>
                <a:cs typeface="Tunga" pitchFamily="2"/>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6" indent="0">
              <a:buNone/>
              <a:defRPr sz="2133" b="1"/>
            </a:lvl7pPr>
            <a:lvl8pPr marL="4266880" indent="0">
              <a:buNone/>
              <a:defRPr sz="2133" b="1"/>
            </a:lvl8pPr>
            <a:lvl9pPr marL="4876435" indent="0">
              <a:buNone/>
              <a:defRPr sz="2133" b="1"/>
            </a:lvl9pPr>
          </a:lstStyle>
          <a:p>
            <a:pPr marL="0" lvl="0" indent="0" algn="l" defTabSz="1219108" rtl="0" eaLnBrk="1" latinLnBrk="0" hangingPunct="1">
              <a:lnSpc>
                <a:spcPct val="100000"/>
              </a:lnSpc>
              <a:spcBef>
                <a:spcPts val="0"/>
              </a:spcBef>
              <a:spcAft>
                <a:spcPts val="0"/>
              </a:spcAft>
              <a:buClr>
                <a:schemeClr val="accent1"/>
              </a:buClr>
              <a:buFont typeface="Arial" pitchFamily="34" charset="0"/>
              <a:buNone/>
            </a:pPr>
            <a:r>
              <a:rPr lang="ja-JP" altLang="en-US"/>
              <a:t>マスター テキストの書式設定</a:t>
            </a:r>
          </a:p>
        </p:txBody>
      </p:sp>
      <p:sp>
        <p:nvSpPr>
          <p:cNvPr id="4" name="Content Placeholder 3"/>
          <p:cNvSpPr>
            <a:spLocks noGrp="1"/>
          </p:cNvSpPr>
          <p:nvPr>
            <p:ph sz="half" idx="2"/>
          </p:nvPr>
        </p:nvSpPr>
        <p:spPr>
          <a:xfrm>
            <a:off x="1092201" y="1701848"/>
            <a:ext cx="4267200" cy="310896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867" b="0" kern="1200" cap="all" spc="533" baseline="0" dirty="0" smtClean="0">
                <a:solidFill>
                  <a:schemeClr val="tx1"/>
                </a:solidFill>
                <a:latin typeface="+mn-lt"/>
                <a:ea typeface="+mj-ea"/>
                <a:cs typeface="Tunga" pitchFamily="2"/>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6" indent="0">
              <a:buNone/>
              <a:defRPr sz="2133" b="1"/>
            </a:lvl7pPr>
            <a:lvl8pPr marL="4266880" indent="0">
              <a:buNone/>
              <a:defRPr sz="2133" b="1"/>
            </a:lvl8pPr>
            <a:lvl9pPr marL="4876435" indent="0">
              <a:buNone/>
              <a:defRPr sz="2133" b="1"/>
            </a:lvl9pPr>
          </a:lstStyle>
          <a:p>
            <a:pPr marL="0" lvl="0" indent="0" algn="l" defTabSz="1219108" rtl="0" eaLnBrk="1" latinLnBrk="0" hangingPunct="1">
              <a:lnSpc>
                <a:spcPct val="100000"/>
              </a:lnSpc>
              <a:spcBef>
                <a:spcPts val="0"/>
              </a:spcBef>
              <a:spcAft>
                <a:spcPts val="0"/>
              </a:spcAft>
              <a:buClr>
                <a:schemeClr val="accent1"/>
              </a:buClr>
              <a:buFont typeface="Arial" pitchFamily="34" charset="0"/>
              <a:buNone/>
            </a:pPr>
            <a:r>
              <a:rPr lang="ja-JP" altLang="en-US"/>
              <a:t>マスター テキストの書式設定</a:t>
            </a:r>
          </a:p>
        </p:txBody>
      </p:sp>
      <p:sp>
        <p:nvSpPr>
          <p:cNvPr id="6" name="Content Placeholder 5"/>
          <p:cNvSpPr>
            <a:spLocks noGrp="1"/>
          </p:cNvSpPr>
          <p:nvPr>
            <p:ph sz="quarter" idx="4"/>
          </p:nvPr>
        </p:nvSpPr>
        <p:spPr>
          <a:xfrm>
            <a:off x="6266688" y="1701848"/>
            <a:ext cx="4267200" cy="310896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C395F76-2297-488A-BAC0-92E05F1A5CF9}" type="datetimeFigureOut">
              <a:rPr kumimoji="1" lang="ja-JP" altLang="en-US" smtClean="0"/>
              <a:t>2023/3/11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9D0597-A8C0-4184-A25F-82D770ECB11B}"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AC395F76-2297-488A-BAC0-92E05F1A5CF9}" type="datetimeFigureOut">
              <a:rPr kumimoji="1" lang="ja-JP" altLang="en-US" smtClean="0"/>
              <a:t>2023/3/11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9D0597-A8C0-4184-A25F-82D770ECB11B}"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95F76-2297-488A-BAC0-92E05F1A5CF9}" type="datetimeFigureOut">
              <a:rPr kumimoji="1" lang="ja-JP" altLang="en-US" smtClean="0"/>
              <a:t>2023/3/11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9D0597-A8C0-4184-A25F-82D770ECB11B}"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7" name="Right Triangle 16"/>
          <p:cNvSpPr/>
          <p:nvPr/>
        </p:nvSpPr>
        <p:spPr>
          <a:xfrm>
            <a:off x="3"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ight Triangle 17"/>
          <p:cNvSpPr/>
          <p:nvPr/>
        </p:nvSpPr>
        <p:spPr>
          <a:xfrm rot="5400000">
            <a:off x="1720852" y="-1720850"/>
            <a:ext cx="6858000" cy="1029970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08" rtl="0" eaLnBrk="1" latinLnBrk="0" hangingPunct="1"/>
            <a:endParaRPr lang="en-US" sz="2400" kern="1200">
              <a:solidFill>
                <a:schemeClr val="lt1"/>
              </a:solidFill>
              <a:latin typeface="+mn-lt"/>
              <a:ea typeface="+mn-ea"/>
              <a:cs typeface="+mn-cs"/>
            </a:endParaRPr>
          </a:p>
        </p:txBody>
      </p:sp>
      <p:sp>
        <p:nvSpPr>
          <p:cNvPr id="2" name="Title 1"/>
          <p:cNvSpPr>
            <a:spLocks noGrp="1"/>
          </p:cNvSpPr>
          <p:nvPr>
            <p:ph type="title"/>
          </p:nvPr>
        </p:nvSpPr>
        <p:spPr>
          <a:xfrm rot="19140000">
            <a:off x="1046575" y="1576112"/>
            <a:ext cx="6949440" cy="1089427"/>
          </a:xfrm>
        </p:spPr>
        <p:txBody>
          <a:bodyPr bIns="0" anchor="b"/>
          <a:lstStyle>
            <a:lvl1pPr algn="l">
              <a:defRPr kumimoji="0" lang="en-US" sz="3733"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1219108" rtl="0" eaLnBrk="1" fontAlgn="auto" latinLnBrk="0" hangingPunct="1">
              <a:lnSpc>
                <a:spcPct val="100000"/>
              </a:lnSpc>
              <a:spcBef>
                <a:spcPct val="0"/>
              </a:spcBef>
              <a:spcAft>
                <a:spcPts val="0"/>
              </a:spcAft>
              <a:buClrTx/>
              <a:buSzTx/>
              <a:buFontTx/>
              <a:buNone/>
              <a:tabLst/>
              <a:defRPr/>
            </a:pPr>
            <a:r>
              <a:rPr lang="ja-JP" altLang="en-US"/>
              <a:t>マスター タイトルの書式設定</a:t>
            </a:r>
            <a:endParaRPr lang="en-US" dirty="0"/>
          </a:p>
        </p:txBody>
      </p:sp>
      <p:sp>
        <p:nvSpPr>
          <p:cNvPr id="3" name="Content Placeholder 2"/>
          <p:cNvSpPr>
            <a:spLocks noGrp="1"/>
          </p:cNvSpPr>
          <p:nvPr>
            <p:ph idx="1"/>
          </p:nvPr>
        </p:nvSpPr>
        <p:spPr>
          <a:xfrm>
            <a:off x="6332742" y="2618919"/>
            <a:ext cx="5077039" cy="332468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rot="19140000">
            <a:off x="1730609" y="2253387"/>
            <a:ext cx="7726347" cy="623314"/>
          </a:xfrm>
        </p:spPr>
        <p:txBody>
          <a:bodyPr>
            <a:normAutofit/>
          </a:bodyPr>
          <a:lstStyle>
            <a:lvl1pPr marL="0" indent="0">
              <a:buNone/>
              <a:defRPr lang="en-US" sz="1867" b="1" kern="1200" dirty="0" smtClean="0">
                <a:solidFill>
                  <a:srgbClr val="FFFFFF"/>
                </a:solidFill>
                <a:latin typeface="+mn-lt"/>
                <a:ea typeface="+mn-ea"/>
                <a:cs typeface="+mn-cs"/>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marL="0" marR="0" lvl="0" indent="0" algn="l" defTabSz="1219108" rtl="0" eaLnBrk="1" fontAlgn="auto" latinLnBrk="0" hangingPunct="1">
              <a:lnSpc>
                <a:spcPct val="100000"/>
              </a:lnSpc>
              <a:spcBef>
                <a:spcPts val="400"/>
              </a:spcBef>
              <a:spcAft>
                <a:spcPts val="0"/>
              </a:spcAft>
              <a:buClr>
                <a:schemeClr val="accent1"/>
              </a:buClr>
              <a:buSzPct val="100000"/>
              <a:buFont typeface="Arial" pitchFamily="34" charset="0"/>
              <a:buNone/>
              <a:tabLst/>
              <a:defRPr/>
            </a:pPr>
            <a:r>
              <a:rPr lang="ja-JP" altLang="en-US"/>
              <a:t>マスター テキストの書式設定</a:t>
            </a:r>
          </a:p>
        </p:txBody>
      </p:sp>
      <p:sp>
        <p:nvSpPr>
          <p:cNvPr id="5" name="Date Placeholder 4"/>
          <p:cNvSpPr>
            <a:spLocks noGrp="1"/>
          </p:cNvSpPr>
          <p:nvPr>
            <p:ph type="dt" sz="half" idx="10"/>
          </p:nvPr>
        </p:nvSpPr>
        <p:spPr/>
        <p:txBody>
          <a:bodyPr/>
          <a:lstStyle/>
          <a:p>
            <a:fld id="{AC395F76-2297-488A-BAC0-92E05F1A5CF9}" type="datetimeFigureOut">
              <a:rPr kumimoji="1" lang="ja-JP" altLang="en-US" smtClean="0"/>
              <a:t>2023/3/11</a:t>
            </a:fld>
            <a:endParaRPr kumimoji="1" lang="ja-JP" alt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99D0597-A8C0-4184-A25F-82D770ECB11B}"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3"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ja-JP" altLang="en-US"/>
              <a:t>アイコンをクリックして図を追加</a:t>
            </a:r>
            <a:endParaRPr lang="en-US" dirty="0"/>
          </a:p>
        </p:txBody>
      </p:sp>
      <p:sp>
        <p:nvSpPr>
          <p:cNvPr id="9" name="Right Triangle 8"/>
          <p:cNvSpPr/>
          <p:nvPr/>
        </p:nvSpPr>
        <p:spPr>
          <a:xfrm>
            <a:off x="3"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9"/>
          <p:cNvSpPr/>
          <p:nvPr/>
        </p:nvSpPr>
        <p:spPr>
          <a:xfrm>
            <a:off x="3"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rot="19140000">
            <a:off x="894929" y="1717501"/>
            <a:ext cx="7315200" cy="867444"/>
          </a:xfrm>
        </p:spPr>
        <p:txBody>
          <a:bodyPr anchor="b"/>
          <a:lstStyle>
            <a:lvl1pPr algn="l">
              <a:defRPr sz="3733" b="0">
                <a:latin typeface="+mj-lt"/>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rot="19140000">
            <a:off x="1524647" y="2180529"/>
            <a:ext cx="8128727" cy="740664"/>
          </a:xfrm>
        </p:spPr>
        <p:txBody>
          <a:bodyPr/>
          <a:lstStyle>
            <a:lvl1pPr marL="0" indent="0">
              <a:buNone/>
              <a:defRPr sz="1867">
                <a:solidFill>
                  <a:schemeClr val="tx2"/>
                </a:solidFill>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C395F76-2297-488A-BAC0-92E05F1A5CF9}" type="datetimeFigureOut">
              <a:rPr kumimoji="1" lang="ja-JP" altLang="en-US" smtClean="0"/>
              <a:t>2023/3/11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9D0597-A8C0-4184-A25F-82D770ECB11B}"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4"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eform 7"/>
          <p:cNvSpPr/>
          <p:nvPr/>
        </p:nvSpPr>
        <p:spPr>
          <a:xfrm>
            <a:off x="-3171" y="5051301"/>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1097283" y="365760"/>
            <a:ext cx="10027920" cy="548640"/>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3" y="1100637"/>
            <a:ext cx="10027920" cy="357984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600">
                <a:solidFill>
                  <a:srgbClr val="FFFFFF"/>
                </a:solidFill>
              </a:defRPr>
            </a:lvl1pPr>
          </a:lstStyle>
          <a:p>
            <a:fld id="{AC395F76-2297-488A-BAC0-92E05F1A5CF9}" type="datetimeFigureOut">
              <a:rPr kumimoji="1" lang="ja-JP" altLang="en-US" smtClean="0"/>
              <a:t>2023/3/11</a:t>
            </a:fld>
            <a:endParaRPr kumimoji="1" lang="ja-JP" altLang="en-US"/>
          </a:p>
        </p:txBody>
      </p:sp>
      <p:sp>
        <p:nvSpPr>
          <p:cNvPr id="5" name="Footer Placeholder 4"/>
          <p:cNvSpPr>
            <a:spLocks noGrp="1"/>
          </p:cNvSpPr>
          <p:nvPr>
            <p:ph type="ftr" sz="quarter" idx="3"/>
          </p:nvPr>
        </p:nvSpPr>
        <p:spPr>
          <a:xfrm>
            <a:off x="4690020" y="6285122"/>
            <a:ext cx="6299200" cy="274320"/>
          </a:xfrm>
          <a:prstGeom prst="rect">
            <a:avLst/>
          </a:prstGeom>
        </p:spPr>
        <p:txBody>
          <a:bodyPr vert="horz" lIns="91440" tIns="45720" rIns="91440" bIns="45720" rtlCol="0" anchor="ctr"/>
          <a:lstStyle>
            <a:lvl1pPr algn="r">
              <a:defRPr sz="1333" cap="all" spc="267"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11201385" y="6170822"/>
            <a:ext cx="670560" cy="502920"/>
          </a:xfrm>
          <a:prstGeom prst="ellipse">
            <a:avLst/>
          </a:prstGeom>
          <a:ln w="19050">
            <a:solidFill>
              <a:srgbClr val="FFFFFF"/>
            </a:solidFill>
          </a:ln>
        </p:spPr>
        <p:txBody>
          <a:bodyPr vert="horz" lIns="9144" tIns="9144" rIns="9144" bIns="9144" rtlCol="0" anchor="ctr">
            <a:normAutofit/>
          </a:bodyPr>
          <a:lstStyle>
            <a:lvl1pPr algn="ctr">
              <a:defRPr sz="2201">
                <a:solidFill>
                  <a:srgbClr val="FFFFFF"/>
                </a:solidFill>
              </a:defRPr>
            </a:lvl1pPr>
          </a:lstStyle>
          <a:p>
            <a:fld id="{299D0597-A8C0-4184-A25F-82D770ECB11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1219108" rtl="0" eaLnBrk="1" latinLnBrk="0" hangingPunct="1">
        <a:spcBef>
          <a:spcPct val="0"/>
        </a:spcBef>
        <a:buNone/>
        <a:defRPr kumimoji="1" sz="3733" kern="1200" cap="all" baseline="0">
          <a:solidFill>
            <a:schemeClr val="tx1"/>
          </a:solidFill>
          <a:latin typeface="+mj-lt"/>
          <a:ea typeface="+mj-ea"/>
          <a:cs typeface="+mj-cs"/>
        </a:defRPr>
      </a:lvl1pPr>
    </p:titleStyle>
    <p:bodyStyle>
      <a:lvl1pPr marL="457166" indent="-457166" algn="l" defTabSz="1219108" rtl="0" eaLnBrk="1" latinLnBrk="0" hangingPunct="1">
        <a:spcBef>
          <a:spcPts val="1067"/>
        </a:spcBef>
        <a:buFont typeface="Arial" pitchFamily="34" charset="0"/>
        <a:buNone/>
        <a:defRPr kumimoji="1" sz="2133" b="1" kern="1200">
          <a:solidFill>
            <a:schemeClr val="tx1"/>
          </a:solidFill>
          <a:latin typeface="+mn-lt"/>
          <a:ea typeface="+mn-ea"/>
          <a:cs typeface="+mn-cs"/>
        </a:defRPr>
      </a:lvl1pPr>
      <a:lvl2pPr marL="231632" indent="-231632" algn="l" defTabSz="1219108" rtl="0" eaLnBrk="1" latinLnBrk="0" hangingPunct="1">
        <a:spcBef>
          <a:spcPts val="400"/>
        </a:spcBef>
        <a:buClr>
          <a:schemeClr val="accent2"/>
        </a:buClr>
        <a:buFont typeface="Wingdings" pitchFamily="2" charset="2"/>
        <a:buChar char="§"/>
        <a:defRPr kumimoji="1" sz="2133" kern="1200">
          <a:solidFill>
            <a:schemeClr val="tx1"/>
          </a:solidFill>
          <a:latin typeface="+mn-lt"/>
          <a:ea typeface="+mn-ea"/>
          <a:cs typeface="+mn-cs"/>
        </a:defRPr>
      </a:lvl2pPr>
      <a:lvl3pPr marL="536408" indent="-219440" algn="l" defTabSz="1219108" rtl="0" eaLnBrk="1" latinLnBrk="0" hangingPunct="1">
        <a:spcBef>
          <a:spcPts val="400"/>
        </a:spcBef>
        <a:buClr>
          <a:schemeClr val="accent2"/>
        </a:buClr>
        <a:buFont typeface="Wingdings" pitchFamily="2" charset="2"/>
        <a:buChar char="§"/>
        <a:defRPr kumimoji="1" sz="2133" kern="1200">
          <a:solidFill>
            <a:schemeClr val="tx1"/>
          </a:solidFill>
          <a:latin typeface="+mn-lt"/>
          <a:ea typeface="+mn-ea"/>
          <a:cs typeface="+mn-cs"/>
        </a:defRPr>
      </a:lvl3pPr>
      <a:lvl4pPr marL="841186" indent="-219440" algn="l" defTabSz="1219108" rtl="0" eaLnBrk="1" latinLnBrk="0" hangingPunct="1">
        <a:spcBef>
          <a:spcPts val="400"/>
        </a:spcBef>
        <a:buClr>
          <a:schemeClr val="accent2"/>
        </a:buClr>
        <a:buFont typeface="Wingdings" pitchFamily="2" charset="2"/>
        <a:buChar char="§"/>
        <a:defRPr kumimoji="1" sz="2133" kern="1200">
          <a:solidFill>
            <a:schemeClr val="tx1"/>
          </a:solidFill>
          <a:latin typeface="+mn-lt"/>
          <a:ea typeface="+mn-ea"/>
          <a:cs typeface="+mn-cs"/>
        </a:defRPr>
      </a:lvl4pPr>
      <a:lvl5pPr marL="1145962" indent="-231632" algn="l" defTabSz="1219108" rtl="0" eaLnBrk="1" latinLnBrk="0" hangingPunct="1">
        <a:spcBef>
          <a:spcPts val="400"/>
        </a:spcBef>
        <a:buClr>
          <a:schemeClr val="accent2"/>
        </a:buClr>
        <a:buFont typeface="Wingdings" pitchFamily="2" charset="2"/>
        <a:buChar char="§"/>
        <a:defRPr kumimoji="1" sz="2133" kern="1200">
          <a:solidFill>
            <a:schemeClr val="tx1"/>
          </a:solidFill>
          <a:latin typeface="+mn-lt"/>
          <a:ea typeface="+mn-ea"/>
          <a:cs typeface="+mn-cs"/>
        </a:defRPr>
      </a:lvl5pPr>
      <a:lvl6pPr marL="1462930" indent="-231632" algn="l" defTabSz="1219108" rtl="0" eaLnBrk="1" latinLnBrk="0" hangingPunct="1">
        <a:spcBef>
          <a:spcPts val="400"/>
        </a:spcBef>
        <a:buClr>
          <a:schemeClr val="accent2"/>
        </a:buClr>
        <a:buFont typeface="Wingdings" pitchFamily="2" charset="2"/>
        <a:buChar char="§"/>
        <a:defRPr kumimoji="1" sz="1867" kern="1200">
          <a:solidFill>
            <a:schemeClr val="tx1"/>
          </a:solidFill>
          <a:latin typeface="+mn-lt"/>
          <a:ea typeface="+mn-ea"/>
          <a:cs typeface="+mn-cs"/>
        </a:defRPr>
      </a:lvl6pPr>
      <a:lvl7pPr marL="1804282" indent="-219440" algn="l" defTabSz="1219108" rtl="0" eaLnBrk="1" latinLnBrk="0" hangingPunct="1">
        <a:spcBef>
          <a:spcPts val="400"/>
        </a:spcBef>
        <a:buClr>
          <a:schemeClr val="accent2"/>
        </a:buClr>
        <a:buFont typeface="Wingdings" pitchFamily="2" charset="2"/>
        <a:buChar char="§"/>
        <a:defRPr kumimoji="1" sz="1867" kern="1200">
          <a:solidFill>
            <a:schemeClr val="tx1"/>
          </a:solidFill>
          <a:latin typeface="+mn-lt"/>
          <a:ea typeface="+mn-ea"/>
          <a:cs typeface="+mn-cs"/>
        </a:defRPr>
      </a:lvl7pPr>
      <a:lvl8pPr marL="2109058" indent="-219440" algn="l" defTabSz="1219108" rtl="0" eaLnBrk="1" latinLnBrk="0" hangingPunct="1">
        <a:spcBef>
          <a:spcPts val="400"/>
        </a:spcBef>
        <a:buClr>
          <a:schemeClr val="accent2"/>
        </a:buClr>
        <a:buFont typeface="Wingdings" pitchFamily="2" charset="2"/>
        <a:buChar char="§"/>
        <a:defRPr kumimoji="1" sz="1867" kern="1200">
          <a:solidFill>
            <a:schemeClr val="tx1"/>
          </a:solidFill>
          <a:latin typeface="+mn-lt"/>
          <a:ea typeface="+mn-ea"/>
          <a:cs typeface="+mn-cs"/>
        </a:defRPr>
      </a:lvl8pPr>
      <a:lvl9pPr marL="2389452" indent="-219440" algn="l" defTabSz="1219108" rtl="0" eaLnBrk="1" latinLnBrk="0" hangingPunct="1">
        <a:spcBef>
          <a:spcPts val="400"/>
        </a:spcBef>
        <a:buClr>
          <a:schemeClr val="accent2"/>
        </a:buClr>
        <a:buFont typeface="Wingdings" pitchFamily="2" charset="2"/>
        <a:buChar char="§"/>
        <a:defRPr kumimoji="1" sz="1867" kern="1200">
          <a:solidFill>
            <a:schemeClr val="tx1"/>
          </a:solidFill>
          <a:latin typeface="+mn-lt"/>
          <a:ea typeface="+mn-ea"/>
          <a:cs typeface="+mn-cs"/>
        </a:defRPr>
      </a:lvl9pPr>
    </p:bodyStyle>
    <p:otherStyle>
      <a:defPPr>
        <a:defRPr lang="en-US"/>
      </a:defPPr>
      <a:lvl1pPr marL="0" algn="l" defTabSz="1219108" rtl="0" eaLnBrk="1" latinLnBrk="0" hangingPunct="1">
        <a:defRPr kumimoji="1" sz="2400" kern="1200">
          <a:solidFill>
            <a:schemeClr val="tx1"/>
          </a:solidFill>
          <a:latin typeface="+mn-lt"/>
          <a:ea typeface="+mn-ea"/>
          <a:cs typeface="+mn-cs"/>
        </a:defRPr>
      </a:lvl1pPr>
      <a:lvl2pPr marL="609555" algn="l" defTabSz="1219108" rtl="0" eaLnBrk="1" latinLnBrk="0" hangingPunct="1">
        <a:defRPr kumimoji="1" sz="2400" kern="1200">
          <a:solidFill>
            <a:schemeClr val="tx1"/>
          </a:solidFill>
          <a:latin typeface="+mn-lt"/>
          <a:ea typeface="+mn-ea"/>
          <a:cs typeface="+mn-cs"/>
        </a:defRPr>
      </a:lvl2pPr>
      <a:lvl3pPr marL="1219108" algn="l" defTabSz="1219108" rtl="0" eaLnBrk="1" latinLnBrk="0" hangingPunct="1">
        <a:defRPr kumimoji="1" sz="2400" kern="1200">
          <a:solidFill>
            <a:schemeClr val="tx1"/>
          </a:solidFill>
          <a:latin typeface="+mn-lt"/>
          <a:ea typeface="+mn-ea"/>
          <a:cs typeface="+mn-cs"/>
        </a:defRPr>
      </a:lvl3pPr>
      <a:lvl4pPr marL="1828664" algn="l" defTabSz="1219108" rtl="0" eaLnBrk="1" latinLnBrk="0" hangingPunct="1">
        <a:defRPr kumimoji="1" sz="2400" kern="1200">
          <a:solidFill>
            <a:schemeClr val="tx1"/>
          </a:solidFill>
          <a:latin typeface="+mn-lt"/>
          <a:ea typeface="+mn-ea"/>
          <a:cs typeface="+mn-cs"/>
        </a:defRPr>
      </a:lvl4pPr>
      <a:lvl5pPr marL="2438218" algn="l" defTabSz="1219108" rtl="0" eaLnBrk="1" latinLnBrk="0" hangingPunct="1">
        <a:defRPr kumimoji="1" sz="2400" kern="1200">
          <a:solidFill>
            <a:schemeClr val="tx1"/>
          </a:solidFill>
          <a:latin typeface="+mn-lt"/>
          <a:ea typeface="+mn-ea"/>
          <a:cs typeface="+mn-cs"/>
        </a:defRPr>
      </a:lvl5pPr>
      <a:lvl6pPr marL="3047772" algn="l" defTabSz="1219108" rtl="0" eaLnBrk="1" latinLnBrk="0" hangingPunct="1">
        <a:defRPr kumimoji="1" sz="2400" kern="1200">
          <a:solidFill>
            <a:schemeClr val="tx1"/>
          </a:solidFill>
          <a:latin typeface="+mn-lt"/>
          <a:ea typeface="+mn-ea"/>
          <a:cs typeface="+mn-cs"/>
        </a:defRPr>
      </a:lvl6pPr>
      <a:lvl7pPr marL="3657326" algn="l" defTabSz="1219108" rtl="0" eaLnBrk="1" latinLnBrk="0" hangingPunct="1">
        <a:defRPr kumimoji="1" sz="2400" kern="1200">
          <a:solidFill>
            <a:schemeClr val="tx1"/>
          </a:solidFill>
          <a:latin typeface="+mn-lt"/>
          <a:ea typeface="+mn-ea"/>
          <a:cs typeface="+mn-cs"/>
        </a:defRPr>
      </a:lvl7pPr>
      <a:lvl8pPr marL="4266880" algn="l" defTabSz="1219108" rtl="0" eaLnBrk="1" latinLnBrk="0" hangingPunct="1">
        <a:defRPr kumimoji="1" sz="2400" kern="1200">
          <a:solidFill>
            <a:schemeClr val="tx1"/>
          </a:solidFill>
          <a:latin typeface="+mn-lt"/>
          <a:ea typeface="+mn-ea"/>
          <a:cs typeface="+mn-cs"/>
        </a:defRPr>
      </a:lvl8pPr>
      <a:lvl9pPr marL="4876435" algn="l" defTabSz="1219108"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85ABA6-B0F8-4E65-99D2-3453731EA29E}"/>
              </a:ext>
            </a:extLst>
          </p:cNvPr>
          <p:cNvSpPr>
            <a:spLocks noGrp="1"/>
          </p:cNvSpPr>
          <p:nvPr>
            <p:ph type="ctrTitle"/>
          </p:nvPr>
        </p:nvSpPr>
        <p:spPr>
          <a:xfrm>
            <a:off x="1025236" y="3555198"/>
            <a:ext cx="10390910" cy="1972256"/>
          </a:xfrm>
        </p:spPr>
        <p:txBody>
          <a:bodyPr>
            <a:normAutofit fontScale="90000"/>
          </a:bodyPr>
          <a:lstStyle/>
          <a:p>
            <a:pPr algn="ctr">
              <a:lnSpc>
                <a:spcPts val="5000"/>
              </a:lnSpc>
            </a:pPr>
            <a:r>
              <a:rPr lang="ja-JP" altLang="en-US" sz="4900" dirty="0">
                <a:latin typeface="+mn-ea"/>
                <a:ea typeface="+mn-ea"/>
              </a:rPr>
              <a:t>北海道メジャーグループ・プロジェクト</a:t>
            </a:r>
            <a:r>
              <a:rPr lang="en-US" altLang="ja-JP" sz="4900" dirty="0">
                <a:latin typeface="+mn-ea"/>
                <a:ea typeface="+mn-ea"/>
              </a:rPr>
              <a:t>2022</a:t>
            </a:r>
            <a:br>
              <a:rPr lang="en-US" altLang="ja-JP" sz="4900" dirty="0">
                <a:latin typeface="+mn-ea"/>
                <a:ea typeface="+mn-ea"/>
              </a:rPr>
            </a:br>
            <a:r>
              <a:rPr lang="ja-JP" altLang="en-US" sz="4900" dirty="0">
                <a:latin typeface="+mn-ea"/>
                <a:ea typeface="+mn-ea"/>
              </a:rPr>
              <a:t>全体ミーティング</a:t>
            </a:r>
            <a:br>
              <a:rPr lang="en-US" altLang="ja-JP" sz="4900" dirty="0">
                <a:latin typeface="+mn-ea"/>
                <a:ea typeface="+mn-ea"/>
              </a:rPr>
            </a:br>
            <a:br>
              <a:rPr lang="en-US" altLang="ja-JP" sz="3600" dirty="0">
                <a:latin typeface="+mn-ea"/>
                <a:ea typeface="+mn-ea"/>
              </a:rPr>
            </a:br>
            <a:r>
              <a:rPr lang="ja-JP" altLang="en-US" sz="3600" dirty="0">
                <a:latin typeface="+mn-ea"/>
                <a:ea typeface="+mn-ea"/>
              </a:rPr>
              <a:t>～聴きあおう　持続可能な未来のために～</a:t>
            </a:r>
            <a:br>
              <a:rPr lang="en-US" altLang="ja-JP" sz="3600" dirty="0">
                <a:latin typeface="+mn-ea"/>
                <a:ea typeface="+mn-ea"/>
              </a:rPr>
            </a:br>
            <a:br>
              <a:rPr lang="en-US" altLang="ja-JP" sz="3600" dirty="0">
                <a:latin typeface="+mn-ea"/>
                <a:ea typeface="+mn-ea"/>
              </a:rPr>
            </a:br>
            <a:r>
              <a:rPr lang="ja-JP" altLang="en-US" sz="3600" dirty="0">
                <a:latin typeface="+mn-ea"/>
                <a:ea typeface="+mn-ea"/>
              </a:rPr>
              <a:t>開始までもうしばらくお待ちください</a:t>
            </a:r>
            <a:endParaRPr lang="ja-JP" altLang="en-US" sz="2700"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4032621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A1F8056A-6950-DBDA-89D8-00CCF684FE59}"/>
              </a:ext>
            </a:extLst>
          </p:cNvPr>
          <p:cNvSpPr txBox="1">
            <a:spLocks/>
          </p:cNvSpPr>
          <p:nvPr/>
        </p:nvSpPr>
        <p:spPr>
          <a:xfrm>
            <a:off x="1027043" y="1893014"/>
            <a:ext cx="10137913" cy="4420700"/>
          </a:xfrm>
          <a:prstGeom prst="rect">
            <a:avLst/>
          </a:prstGeom>
        </p:spPr>
        <p:txBody>
          <a:bodyPr vert="horz" lIns="91440" tIns="9144" rIns="91440" bIns="45720" rtlCol="0">
            <a:normAutofit fontScale="77500" lnSpcReduction="20000"/>
          </a:bodyPr>
          <a:lstStyle>
            <a:lvl1pPr marL="0" indent="0" algn="l" defTabSz="1219108" rtl="0" eaLnBrk="1" latinLnBrk="0" hangingPunct="1">
              <a:spcBef>
                <a:spcPts val="1067"/>
              </a:spcBef>
              <a:buFont typeface="Arial" pitchFamily="34" charset="0"/>
              <a:buNone/>
              <a:defRPr kumimoji="0" lang="en-US" sz="1867" b="0" i="0" u="none" strike="noStrike" kern="1200" cap="all" spc="533" normalizeH="0" baseline="0" noProof="0" dirty="0" smtClean="0">
                <a:ln>
                  <a:noFill/>
                </a:ln>
                <a:solidFill>
                  <a:schemeClr val="tx1"/>
                </a:solidFill>
                <a:effectLst/>
                <a:uLnTx/>
                <a:uFillTx/>
                <a:latin typeface="+mn-lt"/>
                <a:ea typeface="+mj-ea"/>
                <a:cs typeface="Tunga" pitchFamily="2"/>
              </a:defRPr>
            </a:lvl1pPr>
            <a:lvl2pPr marL="609555"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2pPr>
            <a:lvl3pPr marL="1219108"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3pPr>
            <a:lvl4pPr marL="1828664"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4pPr>
            <a:lvl5pPr marL="2438218"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5pPr>
            <a:lvl6pPr marL="3047772"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6pPr>
            <a:lvl7pPr marL="3657326"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7pPr>
            <a:lvl8pPr marL="4266880"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8pPr>
            <a:lvl9pPr marL="4876435"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9pPr>
          </a:lstStyle>
          <a:p>
            <a:br>
              <a:rPr lang="en-US" altLang="ja-JP" sz="2800" u="sng" dirty="0">
                <a:latin typeface="+mn-ea"/>
                <a:ea typeface="+mn-ea"/>
              </a:rPr>
            </a:br>
            <a:r>
              <a:rPr kumimoji="1" lang="ja-JP" altLang="en-US" sz="3600" b="1" dirty="0">
                <a:latin typeface="+mn-ea"/>
                <a:ea typeface="+mn-ea"/>
              </a:rPr>
              <a:t>オンラインでご参加の方へ</a:t>
            </a:r>
          </a:p>
          <a:p>
            <a:pPr>
              <a:lnSpc>
                <a:spcPts val="2800"/>
              </a:lnSpc>
            </a:pPr>
            <a:r>
              <a:rPr lang="ja-JP" altLang="en-US" sz="2800" dirty="0">
                <a:latin typeface="+mn-ea"/>
                <a:ea typeface="+mn-ea"/>
              </a:rPr>
              <a:t>　</a:t>
            </a:r>
            <a:r>
              <a:rPr lang="ja-JP" altLang="en-US" sz="2900" b="1" dirty="0">
                <a:latin typeface="+mn-ea"/>
                <a:ea typeface="+mn-ea"/>
              </a:rPr>
              <a:t>出欠確認のため、オンライン参加の方は表示名をどなたかわかるようなお名前に変更してください。</a:t>
            </a:r>
            <a:br>
              <a:rPr lang="en-US" altLang="ja-JP" sz="2900" b="1" dirty="0">
                <a:latin typeface="+mn-ea"/>
                <a:ea typeface="+mn-ea"/>
              </a:rPr>
            </a:br>
            <a:r>
              <a:rPr lang="ja-JP" altLang="en-US" sz="2900" b="1" dirty="0">
                <a:latin typeface="+mn-ea"/>
                <a:ea typeface="+mn-ea"/>
              </a:rPr>
              <a:t>　（所属がある場合は、所属、お名前と記載をお願いいたします）。</a:t>
            </a:r>
            <a:endParaRPr lang="en-US" altLang="ja-JP" sz="2900" b="1" dirty="0">
              <a:latin typeface="+mn-ea"/>
              <a:ea typeface="+mn-ea"/>
            </a:endParaRPr>
          </a:p>
          <a:p>
            <a:br>
              <a:rPr kumimoji="1" lang="en-US" altLang="ja-JP" dirty="0">
                <a:latin typeface="+mn-ea"/>
                <a:ea typeface="+mn-ea"/>
              </a:rPr>
            </a:br>
            <a:r>
              <a:rPr kumimoji="1" lang="ja-JP" altLang="en-US" sz="3600" b="1" dirty="0">
                <a:latin typeface="+mn-ea"/>
                <a:ea typeface="+mn-ea"/>
              </a:rPr>
              <a:t>マイクはミュート、カメラはオン</a:t>
            </a:r>
          </a:p>
          <a:p>
            <a:pPr>
              <a:lnSpc>
                <a:spcPct val="140000"/>
              </a:lnSpc>
            </a:pPr>
            <a:r>
              <a:rPr lang="ja-JP" altLang="en-US" sz="2800" b="1" dirty="0">
                <a:latin typeface="+mn-ea"/>
                <a:ea typeface="+mn-ea"/>
              </a:rPr>
              <a:t>　 記録用にレコーディングしています。（開催報告として</a:t>
            </a:r>
            <a:r>
              <a:rPr lang="en-US" altLang="ja-JP" sz="2800" b="1" dirty="0">
                <a:latin typeface="+mn-ea"/>
                <a:ea typeface="+mn-ea"/>
              </a:rPr>
              <a:t>HP</a:t>
            </a:r>
            <a:r>
              <a:rPr lang="ja-JP" altLang="en-US" sz="2800" b="1" dirty="0">
                <a:latin typeface="+mn-ea"/>
                <a:ea typeface="+mn-ea"/>
              </a:rPr>
              <a:t>へ掲載する際、登壇者以外の参加の方々のお顔が写っている場面は、除きます。）　 質問や感想はチャットボックスにお寄せください。</a:t>
            </a:r>
          </a:p>
          <a:p>
            <a:r>
              <a:rPr lang="ja-JP" altLang="en-US" sz="2800" b="1" dirty="0">
                <a:latin typeface="+mn-ea"/>
                <a:ea typeface="+mn-ea"/>
              </a:rPr>
              <a:t>　 最後にアンケートにご協力お願いします。</a:t>
            </a:r>
            <a:endParaRPr kumimoji="1" lang="en-US" altLang="ja-JP" dirty="0">
              <a:latin typeface="+mn-ea"/>
              <a:ea typeface="+mn-ea"/>
            </a:endParaRPr>
          </a:p>
          <a:p>
            <a:endParaRPr kumimoji="1" lang="en-US" altLang="ja-JP" dirty="0">
              <a:latin typeface="+mn-ea"/>
              <a:ea typeface="+mn-ea"/>
            </a:endParaRPr>
          </a:p>
          <a:p>
            <a:endParaRPr kumimoji="1" lang="en-US" altLang="ja-JP" dirty="0">
              <a:latin typeface="+mn-ea"/>
              <a:ea typeface="+mn-ea"/>
            </a:endParaRPr>
          </a:p>
          <a:p>
            <a:endParaRPr kumimoji="1" lang="ja-JP" altLang="en-US" dirty="0">
              <a:latin typeface="+mn-ea"/>
              <a:ea typeface="+mn-ea"/>
            </a:endParaRPr>
          </a:p>
        </p:txBody>
      </p:sp>
      <p:sp>
        <p:nvSpPr>
          <p:cNvPr id="5" name="コンテンツ プレースホルダー 2">
            <a:extLst>
              <a:ext uri="{FF2B5EF4-FFF2-40B4-BE49-F238E27FC236}">
                <a16:creationId xmlns:a16="http://schemas.microsoft.com/office/drawing/2014/main" id="{A1F8056A-6950-DBDA-89D8-00CCF684FE59}"/>
              </a:ext>
            </a:extLst>
          </p:cNvPr>
          <p:cNvSpPr txBox="1">
            <a:spLocks/>
          </p:cNvSpPr>
          <p:nvPr/>
        </p:nvSpPr>
        <p:spPr>
          <a:xfrm>
            <a:off x="1272973" y="762000"/>
            <a:ext cx="5531405" cy="718457"/>
          </a:xfrm>
          <a:prstGeom prst="rect">
            <a:avLst/>
          </a:prstGeom>
        </p:spPr>
        <p:txBody>
          <a:bodyPr vert="horz" lIns="91440" tIns="9144" rIns="91440" bIns="45720" rtlCol="0">
            <a:normAutofit/>
          </a:bodyPr>
          <a:lstStyle>
            <a:lvl1pPr marL="0" indent="0" algn="l" defTabSz="1219108" rtl="0" eaLnBrk="1" latinLnBrk="0" hangingPunct="1">
              <a:spcBef>
                <a:spcPts val="1067"/>
              </a:spcBef>
              <a:buFont typeface="Arial" pitchFamily="34" charset="0"/>
              <a:buNone/>
              <a:defRPr kumimoji="0" lang="en-US" sz="1867" b="0" i="0" u="none" strike="noStrike" kern="1200" cap="all" spc="533" normalizeH="0" baseline="0" noProof="0" dirty="0" smtClean="0">
                <a:ln>
                  <a:noFill/>
                </a:ln>
                <a:solidFill>
                  <a:schemeClr val="tx1"/>
                </a:solidFill>
                <a:effectLst/>
                <a:uLnTx/>
                <a:uFillTx/>
                <a:latin typeface="+mn-lt"/>
                <a:ea typeface="+mj-ea"/>
                <a:cs typeface="Tunga" pitchFamily="2"/>
              </a:defRPr>
            </a:lvl1pPr>
            <a:lvl2pPr marL="609555"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2pPr>
            <a:lvl3pPr marL="1219108"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3pPr>
            <a:lvl4pPr marL="1828664"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4pPr>
            <a:lvl5pPr marL="2438218"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5pPr>
            <a:lvl6pPr marL="3047772"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6pPr>
            <a:lvl7pPr marL="3657326"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7pPr>
            <a:lvl8pPr marL="4266880"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8pPr>
            <a:lvl9pPr marL="4876435"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9pPr>
          </a:lstStyle>
          <a:p>
            <a:r>
              <a:rPr kumimoji="1" lang="ja-JP" altLang="en-US" sz="3600" b="1" dirty="0">
                <a:latin typeface="+mn-ea"/>
                <a:ea typeface="+mn-ea"/>
              </a:rPr>
              <a:t>諸注意・連絡事項</a:t>
            </a:r>
            <a:r>
              <a:rPr kumimoji="1" lang="ja-JP" altLang="en-US" dirty="0">
                <a:latin typeface="+mn-ea"/>
                <a:ea typeface="+mn-ea"/>
              </a:rPr>
              <a:t>　  　</a:t>
            </a:r>
          </a:p>
        </p:txBody>
      </p:sp>
    </p:spTree>
    <p:extLst>
      <p:ext uri="{BB962C8B-B14F-4D97-AF65-F5344CB8AC3E}">
        <p14:creationId xmlns:p14="http://schemas.microsoft.com/office/powerpoint/2010/main" val="307520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3.11 メジャーグループ　パワーポイント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886" y="1099987"/>
            <a:ext cx="8539017" cy="5543986"/>
          </a:xfrm>
          <a:prstGeom prst="rect">
            <a:avLst/>
          </a:prstGeom>
        </p:spPr>
      </p:pic>
      <p:sp>
        <p:nvSpPr>
          <p:cNvPr id="3" name="テキスト ボックス 2">
            <a:extLst>
              <a:ext uri="{FF2B5EF4-FFF2-40B4-BE49-F238E27FC236}">
                <a16:creationId xmlns:a16="http://schemas.microsoft.com/office/drawing/2014/main" id="{6FE068DE-9C1C-EDC7-D1C3-1E323A4374A1}"/>
              </a:ext>
            </a:extLst>
          </p:cNvPr>
          <p:cNvSpPr txBox="1"/>
          <p:nvPr/>
        </p:nvSpPr>
        <p:spPr>
          <a:xfrm>
            <a:off x="805052" y="321992"/>
            <a:ext cx="9955430" cy="523220"/>
          </a:xfrm>
          <a:prstGeom prst="rect">
            <a:avLst/>
          </a:prstGeom>
          <a:noFill/>
        </p:spPr>
        <p:txBody>
          <a:bodyPr wrap="square" rtlCol="0">
            <a:spAutoFit/>
          </a:bodyPr>
          <a:lstStyle/>
          <a:p>
            <a:r>
              <a:rPr kumimoji="1" lang="ja-JP" altLang="en-US" sz="2800" dirty="0"/>
              <a:t>字幕について</a:t>
            </a:r>
            <a:r>
              <a:rPr kumimoji="1" lang="en-US" altLang="ja-JP" sz="2800" dirty="0"/>
              <a:t> </a:t>
            </a:r>
            <a:r>
              <a:rPr kumimoji="1" lang="ja-JP" altLang="en-US" sz="2800" dirty="0"/>
              <a:t>：</a:t>
            </a:r>
            <a:r>
              <a:rPr kumimoji="1" lang="en-US" altLang="ja-JP" sz="2800" dirty="0"/>
              <a:t> ZOOM</a:t>
            </a:r>
            <a:r>
              <a:rPr kumimoji="1" lang="ja-JP" altLang="en-US" sz="2800" u="sng" dirty="0"/>
              <a:t>右画面下の「詳細」から、字幕をクリック</a:t>
            </a:r>
            <a:endParaRPr kumimoji="1" lang="en-US" altLang="ja-JP" sz="2800" u="sng" dirty="0"/>
          </a:p>
        </p:txBody>
      </p:sp>
      <p:sp>
        <p:nvSpPr>
          <p:cNvPr id="4" name="左矢印 3"/>
          <p:cNvSpPr/>
          <p:nvPr/>
        </p:nvSpPr>
        <p:spPr>
          <a:xfrm>
            <a:off x="9978109" y="5500008"/>
            <a:ext cx="978408" cy="484632"/>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01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6285ABA6-B0F8-4E65-99D2-3453731EA29E}"/>
              </a:ext>
            </a:extLst>
          </p:cNvPr>
          <p:cNvSpPr txBox="1">
            <a:spLocks/>
          </p:cNvSpPr>
          <p:nvPr/>
        </p:nvSpPr>
        <p:spPr>
          <a:xfrm>
            <a:off x="1529011" y="10283"/>
            <a:ext cx="8700655" cy="1878531"/>
          </a:xfrm>
          <a:prstGeom prst="rect">
            <a:avLst/>
          </a:prstGeom>
        </p:spPr>
        <p:txBody>
          <a:bodyPr vert="horz" lIns="91440" tIns="45720" rIns="91440" bIns="9144" rtlCol="0" anchor="b">
            <a:normAutofit/>
          </a:bodyPr>
          <a:lstStyle>
            <a:lvl1pPr algn="l" defTabSz="1219139" rtl="0" eaLnBrk="1" latinLnBrk="0" hangingPunct="1">
              <a:spcBef>
                <a:spcPct val="0"/>
              </a:spcBef>
              <a:buNone/>
              <a:defRPr kumimoji="1" sz="4267" kern="1200" cap="all" baseline="0">
                <a:solidFill>
                  <a:schemeClr val="tx1"/>
                </a:solidFill>
                <a:latin typeface="+mj-lt"/>
                <a:ea typeface="+mj-ea"/>
                <a:cs typeface="+mj-cs"/>
              </a:defRPr>
            </a:lvl1pPr>
          </a:lstStyle>
          <a:p>
            <a:endParaRPr lang="ja-JP" altLang="en-US" sz="2000" dirty="0">
              <a:latin typeface="HGPｺﾞｼｯｸM" panose="020B0600000000000000" pitchFamily="50" charset="-128"/>
              <a:ea typeface="HGPｺﾞｼｯｸM" panose="020B0600000000000000" pitchFamily="50" charset="-128"/>
            </a:endParaRPr>
          </a:p>
        </p:txBody>
      </p:sp>
      <p:sp>
        <p:nvSpPr>
          <p:cNvPr id="9" name="テキスト ボックス 8"/>
          <p:cNvSpPr txBox="1"/>
          <p:nvPr/>
        </p:nvSpPr>
        <p:spPr>
          <a:xfrm>
            <a:off x="3030077" y="3406525"/>
            <a:ext cx="184731" cy="369332"/>
          </a:xfrm>
          <a:prstGeom prst="rect">
            <a:avLst/>
          </a:prstGeom>
          <a:noFill/>
        </p:spPr>
        <p:txBody>
          <a:bodyPr wrap="none" rtlCol="0">
            <a:spAutoFit/>
          </a:bodyPr>
          <a:lstStyle/>
          <a:p>
            <a:endParaRPr kumimoji="1" lang="ja-JP" altLang="en-US" dirty="0"/>
          </a:p>
        </p:txBody>
      </p:sp>
      <p:sp>
        <p:nvSpPr>
          <p:cNvPr id="4" name="コンテンツ プレースホルダー 2">
            <a:extLst>
              <a:ext uri="{FF2B5EF4-FFF2-40B4-BE49-F238E27FC236}">
                <a16:creationId xmlns:a16="http://schemas.microsoft.com/office/drawing/2014/main" id="{A1F8056A-6950-DBDA-89D8-00CCF684FE59}"/>
              </a:ext>
            </a:extLst>
          </p:cNvPr>
          <p:cNvSpPr txBox="1">
            <a:spLocks/>
          </p:cNvSpPr>
          <p:nvPr/>
        </p:nvSpPr>
        <p:spPr>
          <a:xfrm>
            <a:off x="2449198" y="1886698"/>
            <a:ext cx="10137913" cy="4971302"/>
          </a:xfrm>
          <a:prstGeom prst="rect">
            <a:avLst/>
          </a:prstGeom>
        </p:spPr>
        <p:txBody>
          <a:bodyPr vert="horz" lIns="91440" tIns="9144" rIns="91440" bIns="45720" rtlCol="0">
            <a:normAutofit/>
          </a:bodyPr>
          <a:lstStyle>
            <a:lvl1pPr marL="0" indent="0" algn="l" defTabSz="1219108" rtl="0" eaLnBrk="1" latinLnBrk="0" hangingPunct="1">
              <a:spcBef>
                <a:spcPts val="1067"/>
              </a:spcBef>
              <a:buFont typeface="Arial" pitchFamily="34" charset="0"/>
              <a:buNone/>
              <a:defRPr kumimoji="0" lang="en-US" sz="1867" b="0" i="0" u="none" strike="noStrike" kern="1200" cap="all" spc="533" normalizeH="0" baseline="0" noProof="0" dirty="0" smtClean="0">
                <a:ln>
                  <a:noFill/>
                </a:ln>
                <a:solidFill>
                  <a:schemeClr val="tx1"/>
                </a:solidFill>
                <a:effectLst/>
                <a:uLnTx/>
                <a:uFillTx/>
                <a:latin typeface="+mn-lt"/>
                <a:ea typeface="+mj-ea"/>
                <a:cs typeface="Tunga" pitchFamily="2"/>
              </a:defRPr>
            </a:lvl1pPr>
            <a:lvl2pPr marL="609555"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2pPr>
            <a:lvl3pPr marL="1219108"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3pPr>
            <a:lvl4pPr marL="1828664"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4pPr>
            <a:lvl5pPr marL="2438218"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5pPr>
            <a:lvl6pPr marL="3047772"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6pPr>
            <a:lvl7pPr marL="3657326"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7pPr>
            <a:lvl8pPr marL="4266880"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8pPr>
            <a:lvl9pPr marL="4876435"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9pPr>
          </a:lstStyle>
          <a:p>
            <a:br>
              <a:rPr lang="en-US" altLang="ja-JP" sz="2800" u="sng" dirty="0">
                <a:latin typeface="+mn-ea"/>
                <a:ea typeface="+mn-ea"/>
              </a:rPr>
            </a:br>
            <a:endParaRPr lang="en-US" altLang="ja-JP" sz="2800" dirty="0">
              <a:latin typeface="+mn-ea"/>
              <a:ea typeface="+mn-ea"/>
            </a:endParaRPr>
          </a:p>
          <a:p>
            <a:r>
              <a:rPr kumimoji="1" lang="en-US" altLang="ja-JP" sz="6000" b="1" dirty="0">
                <a:latin typeface="+mn-ea"/>
                <a:ea typeface="+mn-ea"/>
              </a:rPr>
              <a:t>14:53〜15:00  </a:t>
            </a:r>
            <a:r>
              <a:rPr kumimoji="1" lang="ja-JP" altLang="en-US" sz="6000" b="1" dirty="0">
                <a:latin typeface="+mn-ea"/>
                <a:ea typeface="+mn-ea"/>
              </a:rPr>
              <a:t>休憩</a:t>
            </a:r>
          </a:p>
          <a:p>
            <a:pPr>
              <a:lnSpc>
                <a:spcPts val="2800"/>
              </a:lnSpc>
            </a:pPr>
            <a:r>
              <a:rPr lang="ja-JP" altLang="en-US" sz="2800" dirty="0">
                <a:latin typeface="+mn-ea"/>
                <a:ea typeface="+mn-ea"/>
              </a:rPr>
              <a:t>　</a:t>
            </a:r>
            <a:endParaRPr lang="ja-JP" altLang="en-US" sz="2800" b="1" dirty="0">
              <a:latin typeface="+mn-ea"/>
              <a:ea typeface="+mn-ea"/>
            </a:endParaRPr>
          </a:p>
          <a:p>
            <a:endParaRPr kumimoji="1" lang="en-US" altLang="ja-JP" dirty="0">
              <a:latin typeface="+mn-ea"/>
              <a:ea typeface="+mn-ea"/>
            </a:endParaRPr>
          </a:p>
          <a:p>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　  　</a:t>
            </a:r>
          </a:p>
        </p:txBody>
      </p:sp>
    </p:spTree>
    <p:extLst>
      <p:ext uri="{BB962C8B-B14F-4D97-AF65-F5344CB8AC3E}">
        <p14:creationId xmlns:p14="http://schemas.microsoft.com/office/powerpoint/2010/main" val="920380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FE068DE-9C1C-EDC7-D1C3-1E323A4374A1}"/>
              </a:ext>
            </a:extLst>
          </p:cNvPr>
          <p:cNvSpPr txBox="1"/>
          <p:nvPr/>
        </p:nvSpPr>
        <p:spPr>
          <a:xfrm>
            <a:off x="1078080" y="560131"/>
            <a:ext cx="9161584" cy="923330"/>
          </a:xfrm>
          <a:prstGeom prst="rect">
            <a:avLst/>
          </a:prstGeom>
          <a:noFill/>
        </p:spPr>
        <p:txBody>
          <a:bodyPr wrap="square" rtlCol="0">
            <a:spAutoFit/>
          </a:bodyPr>
          <a:lstStyle/>
          <a:p>
            <a:r>
              <a:rPr kumimoji="1" lang="ja-JP" altLang="en-US" sz="5400" dirty="0"/>
              <a:t>意見交換のテーマ</a:t>
            </a:r>
            <a:endParaRPr kumimoji="1" lang="ja-JP" altLang="en-US" sz="5400" u="sng" dirty="0"/>
          </a:p>
        </p:txBody>
      </p:sp>
      <p:sp>
        <p:nvSpPr>
          <p:cNvPr id="3" name="テキスト ボックス 2">
            <a:extLst>
              <a:ext uri="{FF2B5EF4-FFF2-40B4-BE49-F238E27FC236}">
                <a16:creationId xmlns:a16="http://schemas.microsoft.com/office/drawing/2014/main" id="{6FE068DE-9C1C-EDC7-D1C3-1E323A4374A1}"/>
              </a:ext>
            </a:extLst>
          </p:cNvPr>
          <p:cNvSpPr txBox="1"/>
          <p:nvPr/>
        </p:nvSpPr>
        <p:spPr>
          <a:xfrm>
            <a:off x="1502607" y="2039337"/>
            <a:ext cx="9161584" cy="3785652"/>
          </a:xfrm>
          <a:prstGeom prst="rect">
            <a:avLst/>
          </a:prstGeom>
          <a:noFill/>
        </p:spPr>
        <p:txBody>
          <a:bodyPr wrap="square" rtlCol="0">
            <a:spAutoFit/>
          </a:bodyPr>
          <a:lstStyle/>
          <a:p>
            <a:r>
              <a:rPr kumimoji="1" lang="ja-JP" altLang="en-US" sz="4000"/>
              <a:t>問い</a:t>
            </a:r>
            <a:r>
              <a:rPr kumimoji="1" lang="en-US" altLang="ja-JP" sz="4000"/>
              <a:t> </a:t>
            </a:r>
            <a:endParaRPr kumimoji="1" lang="en-US" altLang="ja-JP" sz="4000" dirty="0"/>
          </a:p>
          <a:p>
            <a:endParaRPr kumimoji="1" lang="en-US" altLang="ja-JP" sz="4000" dirty="0"/>
          </a:p>
          <a:p>
            <a:r>
              <a:rPr kumimoji="1" lang="ja-JP" altLang="en-US" sz="4000" dirty="0"/>
              <a:t>今日の話を通して、どんな未来を迎えたいと思いましたか？</a:t>
            </a:r>
            <a:endParaRPr kumimoji="1" lang="en-US" altLang="ja-JP" sz="4000" dirty="0"/>
          </a:p>
          <a:p>
            <a:endParaRPr kumimoji="1" lang="en-US" altLang="ja-JP" sz="4000" dirty="0"/>
          </a:p>
          <a:p>
            <a:r>
              <a:rPr kumimoji="1" lang="ja-JP" altLang="en-US" sz="4000" dirty="0"/>
              <a:t>そのために何ができそうですか？</a:t>
            </a:r>
          </a:p>
        </p:txBody>
      </p:sp>
    </p:spTree>
    <p:extLst>
      <p:ext uri="{BB962C8B-B14F-4D97-AF65-F5344CB8AC3E}">
        <p14:creationId xmlns:p14="http://schemas.microsoft.com/office/powerpoint/2010/main" val="222866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85ABA6-B0F8-4E65-99D2-3453731EA29E}"/>
              </a:ext>
            </a:extLst>
          </p:cNvPr>
          <p:cNvSpPr>
            <a:spLocks noGrp="1"/>
          </p:cNvSpPr>
          <p:nvPr>
            <p:ph type="ctrTitle"/>
          </p:nvPr>
        </p:nvSpPr>
        <p:spPr>
          <a:xfrm>
            <a:off x="3242547" y="2382181"/>
            <a:ext cx="5208495" cy="1052789"/>
          </a:xfrm>
        </p:spPr>
        <p:txBody>
          <a:bodyPr>
            <a:noAutofit/>
          </a:bodyPr>
          <a:lstStyle/>
          <a:p>
            <a:pPr algn="ctr"/>
            <a:br>
              <a:rPr lang="en-US" altLang="ja-JP" sz="3200" dirty="0">
                <a:latin typeface="HGPｺﾞｼｯｸM" panose="020B0600000000000000" pitchFamily="50" charset="-128"/>
                <a:ea typeface="HGPｺﾞｼｯｸM" panose="020B0600000000000000" pitchFamily="50" charset="-128"/>
              </a:rPr>
            </a:br>
            <a:r>
              <a:rPr lang="ja-JP" altLang="en-US" sz="3200" dirty="0">
                <a:latin typeface="HGPｺﾞｼｯｸM" panose="020B0600000000000000" pitchFamily="50" charset="-128"/>
                <a:ea typeface="HGPｺﾞｼｯｸM" panose="020B0600000000000000" pitchFamily="50" charset="-128"/>
              </a:rPr>
              <a:t>　</a:t>
            </a:r>
            <a:br>
              <a:rPr lang="en-US" altLang="ja-JP" sz="3200" dirty="0">
                <a:latin typeface="HGPｺﾞｼｯｸM" panose="020B0600000000000000" pitchFamily="50" charset="-128"/>
                <a:ea typeface="HGPｺﾞｼｯｸM" panose="020B0600000000000000" pitchFamily="50" charset="-128"/>
              </a:rPr>
            </a:br>
            <a:br>
              <a:rPr lang="en-US" altLang="ja-JP" sz="3600" dirty="0">
                <a:latin typeface="HGPｺﾞｼｯｸM" panose="020B0600000000000000" pitchFamily="50" charset="-128"/>
                <a:ea typeface="HGPｺﾞｼｯｸM" panose="020B0600000000000000" pitchFamily="50" charset="-128"/>
              </a:rPr>
            </a:br>
            <a:endParaRPr lang="ja-JP" altLang="en-US" sz="3600" dirty="0">
              <a:latin typeface="HGPｺﾞｼｯｸM" panose="020B0600000000000000" pitchFamily="50" charset="-128"/>
              <a:ea typeface="HGPｺﾞｼｯｸM" panose="020B0600000000000000" pitchFamily="50" charset="-128"/>
            </a:endParaRPr>
          </a:p>
        </p:txBody>
      </p:sp>
      <p:sp>
        <p:nvSpPr>
          <p:cNvPr id="7" name="タイトル 1">
            <a:extLst>
              <a:ext uri="{FF2B5EF4-FFF2-40B4-BE49-F238E27FC236}">
                <a16:creationId xmlns:a16="http://schemas.microsoft.com/office/drawing/2014/main" id="{6285ABA6-B0F8-4E65-99D2-3453731EA29E}"/>
              </a:ext>
            </a:extLst>
          </p:cNvPr>
          <p:cNvSpPr txBox="1">
            <a:spLocks/>
          </p:cNvSpPr>
          <p:nvPr/>
        </p:nvSpPr>
        <p:spPr>
          <a:xfrm>
            <a:off x="3330392" y="4428937"/>
            <a:ext cx="5208495" cy="1052789"/>
          </a:xfrm>
          <a:prstGeom prst="rect">
            <a:avLst/>
          </a:prstGeom>
        </p:spPr>
        <p:txBody>
          <a:bodyPr vert="horz" lIns="91440" tIns="45720" rIns="91440" bIns="9144" rtlCol="0" anchor="b">
            <a:noAutofit/>
          </a:bodyPr>
          <a:lstStyle>
            <a:lvl1pPr algn="l" defTabSz="1219139" rtl="0" eaLnBrk="1" latinLnBrk="0" hangingPunct="1">
              <a:spcBef>
                <a:spcPct val="0"/>
              </a:spcBef>
              <a:buNone/>
              <a:defRPr kumimoji="1" sz="4267" kern="1200" cap="all" baseline="0">
                <a:solidFill>
                  <a:schemeClr val="tx1"/>
                </a:solidFill>
                <a:latin typeface="+mj-lt"/>
                <a:ea typeface="+mj-ea"/>
                <a:cs typeface="+mj-cs"/>
              </a:defRPr>
            </a:lvl1pPr>
          </a:lstStyle>
          <a:p>
            <a:pPr algn="ctr"/>
            <a:br>
              <a:rPr lang="en-US" altLang="ja-JP" sz="3600" dirty="0">
                <a:latin typeface="HGP創英角ｺﾞｼｯｸUB" panose="020B0900000000000000" pitchFamily="50" charset="-128"/>
                <a:ea typeface="HGP創英角ｺﾞｼｯｸUB" panose="020B0900000000000000" pitchFamily="50" charset="-128"/>
              </a:rPr>
            </a:b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8" name="タイトル 1">
            <a:extLst>
              <a:ext uri="{FF2B5EF4-FFF2-40B4-BE49-F238E27FC236}">
                <a16:creationId xmlns:a16="http://schemas.microsoft.com/office/drawing/2014/main" id="{6285ABA6-B0F8-4E65-99D2-3453731EA29E}"/>
              </a:ext>
            </a:extLst>
          </p:cNvPr>
          <p:cNvSpPr txBox="1">
            <a:spLocks/>
          </p:cNvSpPr>
          <p:nvPr/>
        </p:nvSpPr>
        <p:spPr>
          <a:xfrm>
            <a:off x="3330391" y="681322"/>
            <a:ext cx="5208495" cy="1052789"/>
          </a:xfrm>
          <a:prstGeom prst="rect">
            <a:avLst/>
          </a:prstGeom>
        </p:spPr>
        <p:txBody>
          <a:bodyPr vert="horz" lIns="91440" tIns="45720" rIns="91440" bIns="9144" rtlCol="0" anchor="b">
            <a:noAutofit/>
          </a:bodyPr>
          <a:lstStyle>
            <a:lvl1pPr algn="l" defTabSz="1219139" rtl="0" eaLnBrk="1" latinLnBrk="0" hangingPunct="1">
              <a:spcBef>
                <a:spcPct val="0"/>
              </a:spcBef>
              <a:buNone/>
              <a:defRPr kumimoji="1" sz="4267" kern="1200" cap="all" baseline="0">
                <a:solidFill>
                  <a:schemeClr val="tx1"/>
                </a:solidFill>
                <a:latin typeface="+mj-lt"/>
                <a:ea typeface="+mj-ea"/>
                <a:cs typeface="+mj-cs"/>
              </a:defRPr>
            </a:lvl1pPr>
          </a:lstStyle>
          <a:p>
            <a:pPr algn="ctr"/>
            <a:br>
              <a:rPr lang="en-US" altLang="ja-JP" sz="3600" dirty="0">
                <a:latin typeface="HGPｺﾞｼｯｸM" panose="020B0600000000000000" pitchFamily="50" charset="-128"/>
                <a:ea typeface="HGPｺﾞｼｯｸM" panose="020B0600000000000000" pitchFamily="50" charset="-128"/>
              </a:rPr>
            </a:br>
            <a:endParaRPr lang="ja-JP" altLang="en-US" sz="3600" dirty="0">
              <a:latin typeface="HGPｺﾞｼｯｸM" panose="020B0600000000000000" pitchFamily="50" charset="-128"/>
              <a:ea typeface="HGPｺﾞｼｯｸM" panose="020B0600000000000000" pitchFamily="50" charset="-128"/>
            </a:endParaRPr>
          </a:p>
        </p:txBody>
      </p:sp>
      <p:sp>
        <p:nvSpPr>
          <p:cNvPr id="14" name="タイトル 1">
            <a:extLst>
              <a:ext uri="{FF2B5EF4-FFF2-40B4-BE49-F238E27FC236}">
                <a16:creationId xmlns:a16="http://schemas.microsoft.com/office/drawing/2014/main" id="{6285ABA6-B0F8-4E65-99D2-3453731EA29E}"/>
              </a:ext>
            </a:extLst>
          </p:cNvPr>
          <p:cNvSpPr txBox="1">
            <a:spLocks/>
          </p:cNvSpPr>
          <p:nvPr/>
        </p:nvSpPr>
        <p:spPr>
          <a:xfrm>
            <a:off x="3311588" y="1832438"/>
            <a:ext cx="5208495" cy="1052789"/>
          </a:xfrm>
          <a:prstGeom prst="rect">
            <a:avLst/>
          </a:prstGeom>
        </p:spPr>
        <p:txBody>
          <a:bodyPr vert="horz" lIns="91440" tIns="45720" rIns="91440" bIns="9144" rtlCol="0" anchor="b">
            <a:noAutofit/>
          </a:bodyPr>
          <a:lstStyle>
            <a:lvl1pPr algn="l" defTabSz="1219139" rtl="0" eaLnBrk="1" latinLnBrk="0" hangingPunct="1">
              <a:spcBef>
                <a:spcPct val="0"/>
              </a:spcBef>
              <a:buNone/>
              <a:defRPr kumimoji="1" sz="4267" kern="1200" cap="all" baseline="0">
                <a:solidFill>
                  <a:schemeClr val="tx1"/>
                </a:solidFill>
                <a:latin typeface="+mj-lt"/>
                <a:ea typeface="+mj-ea"/>
                <a:cs typeface="+mj-cs"/>
              </a:defRPr>
            </a:lvl1pPr>
          </a:lstStyle>
          <a:p>
            <a:pPr algn="ctr"/>
            <a:endParaRPr lang="ja-JP" altLang="en-US" sz="3600" dirty="0">
              <a:latin typeface="HGPｺﾞｼｯｸM" panose="020B0600000000000000" pitchFamily="50" charset="-128"/>
              <a:ea typeface="HGPｺﾞｼｯｸM" panose="020B0600000000000000" pitchFamily="50" charset="-128"/>
            </a:endParaRPr>
          </a:p>
        </p:txBody>
      </p:sp>
      <p:sp>
        <p:nvSpPr>
          <p:cNvPr id="3" name="タイトル 1">
            <a:extLst>
              <a:ext uri="{FF2B5EF4-FFF2-40B4-BE49-F238E27FC236}">
                <a16:creationId xmlns:a16="http://schemas.microsoft.com/office/drawing/2014/main" id="{82E20D13-00CB-BF12-1246-F697A777B497}"/>
              </a:ext>
            </a:extLst>
          </p:cNvPr>
          <p:cNvSpPr txBox="1">
            <a:spLocks/>
          </p:cNvSpPr>
          <p:nvPr/>
        </p:nvSpPr>
        <p:spPr>
          <a:xfrm>
            <a:off x="2534478" y="-30623"/>
            <a:ext cx="10515600" cy="1325563"/>
          </a:xfrm>
          <a:prstGeom prst="rect">
            <a:avLst/>
          </a:prstGeom>
        </p:spPr>
        <p:txBody>
          <a:bodyPr vert="horz" lIns="91440" tIns="45720" rIns="91440" bIns="9144" rtlCol="0" anchor="b">
            <a:noAutofit/>
          </a:bodyPr>
          <a:lstStyle>
            <a:lvl1pPr algn="l" defTabSz="1219139" rtl="0" eaLnBrk="1" latinLnBrk="0" hangingPunct="1">
              <a:spcBef>
                <a:spcPct val="0"/>
              </a:spcBef>
              <a:buNone/>
              <a:defRPr kumimoji="1" sz="4267" kern="1200" cap="all" baseline="0">
                <a:solidFill>
                  <a:schemeClr val="tx1"/>
                </a:solidFill>
                <a:latin typeface="+mj-lt"/>
                <a:ea typeface="+mj-ea"/>
                <a:cs typeface="+mj-cs"/>
              </a:defRPr>
            </a:lvl1pPr>
          </a:lstStyle>
          <a:p>
            <a:r>
              <a:rPr lang="ja-JP" altLang="en-US" dirty="0">
                <a:latin typeface="+mn-ea"/>
                <a:ea typeface="+mn-ea"/>
              </a:rPr>
              <a:t>メジャーグループについて</a:t>
            </a:r>
          </a:p>
        </p:txBody>
      </p:sp>
      <p:sp>
        <p:nvSpPr>
          <p:cNvPr id="5" name="テキスト ボックス 4">
            <a:extLst>
              <a:ext uri="{FF2B5EF4-FFF2-40B4-BE49-F238E27FC236}">
                <a16:creationId xmlns:a16="http://schemas.microsoft.com/office/drawing/2014/main" id="{1D0C0932-734C-FBAF-E3CE-E8658D5FEE6D}"/>
              </a:ext>
            </a:extLst>
          </p:cNvPr>
          <p:cNvSpPr txBox="1"/>
          <p:nvPr/>
        </p:nvSpPr>
        <p:spPr>
          <a:xfrm>
            <a:off x="1854974" y="3474229"/>
            <a:ext cx="5230429" cy="2862322"/>
          </a:xfrm>
          <a:prstGeom prst="rect">
            <a:avLst/>
          </a:prstGeom>
          <a:noFill/>
        </p:spPr>
        <p:txBody>
          <a:bodyPr wrap="square" rtlCol="0">
            <a:spAutoFit/>
          </a:bodyPr>
          <a:lstStyle/>
          <a:p>
            <a:r>
              <a:rPr lang="ja-JP" altLang="en-US" sz="2000" dirty="0">
                <a:solidFill>
                  <a:srgbClr val="333333"/>
                </a:solidFill>
                <a:latin typeface="ヒラギノ角ゴ ProN W3"/>
              </a:rPr>
              <a:t>・</a:t>
            </a:r>
            <a:r>
              <a:rPr lang="ja-JP" altLang="en-US" sz="2000" u="sng" dirty="0">
                <a:solidFill>
                  <a:srgbClr val="333333"/>
                </a:solidFill>
                <a:latin typeface="ヒラギノ角ゴ ProN W3"/>
              </a:rPr>
              <a:t>女性 </a:t>
            </a:r>
            <a:endParaRPr lang="en-US" altLang="ja-JP" sz="2000" u="sng" dirty="0">
              <a:solidFill>
                <a:srgbClr val="333333"/>
              </a:solidFill>
              <a:latin typeface="ヒラギノ角ゴ ProN W3"/>
            </a:endParaRPr>
          </a:p>
          <a:p>
            <a:r>
              <a:rPr lang="ja-JP" altLang="en-US" sz="2000" dirty="0">
                <a:solidFill>
                  <a:srgbClr val="333333"/>
                </a:solidFill>
                <a:latin typeface="ヒラギノ角ゴ ProN W3"/>
              </a:rPr>
              <a:t>・</a:t>
            </a:r>
            <a:r>
              <a:rPr lang="ja-JP" altLang="en-US" sz="2000" u="sng" dirty="0">
                <a:solidFill>
                  <a:srgbClr val="333333"/>
                </a:solidFill>
                <a:latin typeface="ヒラギノ角ゴ ProN W3"/>
              </a:rPr>
              <a:t>子どもと若者（ユース）</a:t>
            </a:r>
            <a:br>
              <a:rPr lang="en-US" altLang="ja-JP" sz="2000" dirty="0"/>
            </a:br>
            <a:r>
              <a:rPr lang="ja-JP" altLang="en-US" sz="2000" dirty="0">
                <a:solidFill>
                  <a:srgbClr val="333333"/>
                </a:solidFill>
                <a:latin typeface="ヒラギノ角ゴ ProN W3"/>
              </a:rPr>
              <a:t>・</a:t>
            </a:r>
            <a:r>
              <a:rPr lang="ja-JP" altLang="en-US" sz="2000" u="sng" dirty="0">
                <a:solidFill>
                  <a:srgbClr val="333333"/>
                </a:solidFill>
                <a:latin typeface="ヒラギノ角ゴ ProN W3"/>
              </a:rPr>
              <a:t>先住民</a:t>
            </a:r>
            <a:br>
              <a:rPr lang="en-US" altLang="ja-JP" sz="2000" dirty="0"/>
            </a:br>
            <a:r>
              <a:rPr lang="ja-JP" altLang="en-US" sz="2000" dirty="0">
                <a:solidFill>
                  <a:srgbClr val="333333"/>
                </a:solidFill>
                <a:latin typeface="ヒラギノ角ゴ ProN W3"/>
              </a:rPr>
              <a:t>・</a:t>
            </a:r>
            <a:r>
              <a:rPr lang="en-US" altLang="ja-JP" sz="2000" u="sng" dirty="0">
                <a:solidFill>
                  <a:srgbClr val="333333"/>
                </a:solidFill>
                <a:latin typeface="ヒラギノ角ゴ ProN W3"/>
              </a:rPr>
              <a:t>NGO</a:t>
            </a:r>
            <a:br>
              <a:rPr lang="en-US" altLang="ja-JP" sz="2000" dirty="0"/>
            </a:br>
            <a:r>
              <a:rPr lang="ja-JP" altLang="en-US" sz="2000" dirty="0">
                <a:solidFill>
                  <a:srgbClr val="333333"/>
                </a:solidFill>
                <a:latin typeface="ヒラギノ角ゴ ProN W3"/>
              </a:rPr>
              <a:t>・地方自治体 </a:t>
            </a:r>
            <a:br>
              <a:rPr lang="en-US" altLang="ja-JP" sz="2000" dirty="0"/>
            </a:br>
            <a:r>
              <a:rPr lang="ja-JP" altLang="en-US" sz="2000" dirty="0">
                <a:solidFill>
                  <a:srgbClr val="333333"/>
                </a:solidFill>
                <a:latin typeface="ヒラギノ角ゴ ProN W3"/>
              </a:rPr>
              <a:t>・</a:t>
            </a:r>
            <a:r>
              <a:rPr lang="ja-JP" altLang="en-US" sz="2000" u="sng" dirty="0">
                <a:solidFill>
                  <a:srgbClr val="333333"/>
                </a:solidFill>
                <a:latin typeface="ヒラギノ角ゴ ProN W3"/>
              </a:rPr>
              <a:t>労働者・労働組合 </a:t>
            </a:r>
            <a:br>
              <a:rPr lang="en-US" altLang="ja-JP" sz="2000" dirty="0"/>
            </a:br>
            <a:r>
              <a:rPr lang="ja-JP" altLang="en-US" sz="2000" dirty="0">
                <a:solidFill>
                  <a:srgbClr val="333333"/>
                </a:solidFill>
                <a:latin typeface="ヒラギノ角ゴ ProN W3"/>
              </a:rPr>
              <a:t>・</a:t>
            </a:r>
            <a:r>
              <a:rPr lang="ja-JP" altLang="en-US" sz="2000" u="sng" dirty="0">
                <a:solidFill>
                  <a:srgbClr val="333333"/>
                </a:solidFill>
                <a:latin typeface="ヒラギノ角ゴ ProN W3"/>
              </a:rPr>
              <a:t>ビジネスと産業 （企業）</a:t>
            </a:r>
            <a:br>
              <a:rPr lang="en-US" altLang="ja-JP" sz="2000" dirty="0"/>
            </a:br>
            <a:r>
              <a:rPr lang="ja-JP" altLang="en-US" sz="2000" dirty="0"/>
              <a:t>・</a:t>
            </a:r>
            <a:r>
              <a:rPr lang="ja-JP" altLang="en-US" sz="2000" u="sng" dirty="0">
                <a:solidFill>
                  <a:srgbClr val="333333"/>
                </a:solidFill>
                <a:latin typeface="ヒラギノ角ゴ ProN W3"/>
              </a:rPr>
              <a:t>科学技術コミュニティ （科学者）</a:t>
            </a:r>
            <a:br>
              <a:rPr lang="en-US" altLang="ja-JP" sz="2000" u="sng" dirty="0"/>
            </a:br>
            <a:r>
              <a:rPr lang="ja-JP" altLang="en-US" sz="2000" dirty="0">
                <a:solidFill>
                  <a:srgbClr val="333333"/>
                </a:solidFill>
                <a:latin typeface="ヒラギノ角ゴ ProN W3"/>
              </a:rPr>
              <a:t>・</a:t>
            </a:r>
            <a:r>
              <a:rPr lang="ja-JP" altLang="en-US" sz="2000" u="sng" dirty="0">
                <a:solidFill>
                  <a:srgbClr val="333333"/>
                </a:solidFill>
                <a:latin typeface="ヒラギノ角ゴ ProN W3"/>
              </a:rPr>
              <a:t>農民</a:t>
            </a:r>
            <a:endParaRPr kumimoji="1" lang="ja-JP" altLang="en-US" sz="2000" u="sng" dirty="0"/>
          </a:p>
        </p:txBody>
      </p:sp>
      <p:sp>
        <p:nvSpPr>
          <p:cNvPr id="11" name="テキスト ボックス 10">
            <a:extLst>
              <a:ext uri="{FF2B5EF4-FFF2-40B4-BE49-F238E27FC236}">
                <a16:creationId xmlns:a16="http://schemas.microsoft.com/office/drawing/2014/main" id="{25D6046B-87EE-C000-EBD6-1D8F1C0DBAAA}"/>
              </a:ext>
            </a:extLst>
          </p:cNvPr>
          <p:cNvSpPr txBox="1"/>
          <p:nvPr/>
        </p:nvSpPr>
        <p:spPr>
          <a:xfrm>
            <a:off x="6096000" y="3567829"/>
            <a:ext cx="3014136" cy="1938992"/>
          </a:xfrm>
          <a:prstGeom prst="rect">
            <a:avLst/>
          </a:prstGeom>
          <a:noFill/>
        </p:spPr>
        <p:txBody>
          <a:bodyPr wrap="square" rtlCol="0">
            <a:spAutoFit/>
          </a:bodyPr>
          <a:lstStyle/>
          <a:p>
            <a:r>
              <a:rPr lang="ja-JP" altLang="en-US" sz="2000" dirty="0">
                <a:solidFill>
                  <a:srgbClr val="333333"/>
                </a:solidFill>
                <a:latin typeface="ヒラギノ角ゴ ProN W3"/>
              </a:rPr>
              <a:t>その他の利害関係者</a:t>
            </a:r>
            <a:endParaRPr lang="en-US" altLang="ja-JP" sz="2000" dirty="0">
              <a:solidFill>
                <a:srgbClr val="333333"/>
              </a:solidFill>
              <a:latin typeface="ヒラギノ角ゴ ProN W3"/>
            </a:endParaRPr>
          </a:p>
          <a:p>
            <a:r>
              <a:rPr lang="ja-JP" altLang="en-US" sz="2000" dirty="0">
                <a:solidFill>
                  <a:srgbClr val="333333"/>
                </a:solidFill>
                <a:latin typeface="ヒラギノ角ゴ ProN W3"/>
              </a:rPr>
              <a:t>・</a:t>
            </a:r>
            <a:r>
              <a:rPr lang="ja-JP" altLang="en-US" sz="2000" u="sng" dirty="0">
                <a:solidFill>
                  <a:srgbClr val="333333"/>
                </a:solidFill>
                <a:latin typeface="ヒラギノ角ゴ ProN W3"/>
              </a:rPr>
              <a:t>地域コミュニティ </a:t>
            </a:r>
            <a:br>
              <a:rPr lang="en-US" altLang="ja-JP" sz="2000" dirty="0"/>
            </a:br>
            <a:r>
              <a:rPr lang="ja-JP" altLang="en-US" sz="2000" dirty="0">
                <a:solidFill>
                  <a:srgbClr val="333333"/>
                </a:solidFill>
                <a:latin typeface="ヒラギノ角ゴ ProN W3"/>
              </a:rPr>
              <a:t>・ボランティアと財団 </a:t>
            </a:r>
            <a:br>
              <a:rPr lang="en-US" altLang="ja-JP" sz="2000" dirty="0"/>
            </a:br>
            <a:r>
              <a:rPr lang="ja-JP" altLang="en-US" sz="2000" dirty="0">
                <a:solidFill>
                  <a:srgbClr val="333333"/>
                </a:solidFill>
                <a:latin typeface="ヒラギノ角ゴ ProN W3"/>
              </a:rPr>
              <a:t>・移民と家族 </a:t>
            </a:r>
            <a:br>
              <a:rPr lang="en-US" altLang="ja-JP" sz="2000" dirty="0"/>
            </a:br>
            <a:r>
              <a:rPr lang="ja-JP" altLang="en-US" sz="2000" dirty="0">
                <a:solidFill>
                  <a:srgbClr val="333333"/>
                </a:solidFill>
                <a:latin typeface="ヒラギノ角ゴ ProN W3"/>
              </a:rPr>
              <a:t>・お年寄りと</a:t>
            </a:r>
            <a:r>
              <a:rPr lang="ja-JP" altLang="en-US" sz="2000" u="sng" dirty="0">
                <a:solidFill>
                  <a:srgbClr val="333333"/>
                </a:solidFill>
                <a:latin typeface="ヒラギノ角ゴ ProN W3"/>
              </a:rPr>
              <a:t>障がい</a:t>
            </a:r>
            <a:endParaRPr lang="en-US" altLang="ja-JP" sz="2000" u="sng" dirty="0">
              <a:solidFill>
                <a:srgbClr val="333333"/>
              </a:solidFill>
              <a:latin typeface="ヒラギノ角ゴ ProN W3"/>
            </a:endParaRPr>
          </a:p>
          <a:p>
            <a:r>
              <a:rPr lang="ja-JP" altLang="en-US" sz="2000" dirty="0">
                <a:solidFill>
                  <a:srgbClr val="333333"/>
                </a:solidFill>
                <a:latin typeface="ヒラギノ角ゴ ProN W3"/>
              </a:rPr>
              <a:t>・その他</a:t>
            </a:r>
            <a:endParaRPr kumimoji="1" lang="ja-JP" altLang="en-US" sz="2000" dirty="0"/>
          </a:p>
        </p:txBody>
      </p:sp>
      <p:sp>
        <p:nvSpPr>
          <p:cNvPr id="12" name="テキスト ボックス 11">
            <a:extLst>
              <a:ext uri="{FF2B5EF4-FFF2-40B4-BE49-F238E27FC236}">
                <a16:creationId xmlns:a16="http://schemas.microsoft.com/office/drawing/2014/main" id="{55202BB3-17D7-C273-8858-5E31E9850532}"/>
              </a:ext>
            </a:extLst>
          </p:cNvPr>
          <p:cNvSpPr txBox="1"/>
          <p:nvPr/>
        </p:nvSpPr>
        <p:spPr>
          <a:xfrm>
            <a:off x="6097929" y="5660043"/>
            <a:ext cx="6094071" cy="707886"/>
          </a:xfrm>
          <a:prstGeom prst="rect">
            <a:avLst/>
          </a:prstGeom>
          <a:noFill/>
        </p:spPr>
        <p:txBody>
          <a:bodyPr wrap="square">
            <a:spAutoFit/>
          </a:bodyPr>
          <a:lstStyle/>
          <a:p>
            <a:r>
              <a:rPr kumimoji="1" lang="ja-JP" altLang="en-US" sz="2000" b="1" dirty="0">
                <a:latin typeface="+mn-ea"/>
              </a:rPr>
              <a:t>メジャーグループの考え方を使って</a:t>
            </a:r>
            <a:endParaRPr kumimoji="1" lang="en-US" altLang="ja-JP" sz="2000" b="1" dirty="0">
              <a:latin typeface="+mn-ea"/>
            </a:endParaRPr>
          </a:p>
          <a:p>
            <a:r>
              <a:rPr kumimoji="1" lang="ja-JP" altLang="en-US" sz="2000" b="1" dirty="0">
                <a:latin typeface="+mn-ea"/>
              </a:rPr>
              <a:t>持続可能な北海道を実現するプロジェクト</a:t>
            </a:r>
            <a:endParaRPr lang="ja-JP" altLang="en-US" sz="2000" b="1" dirty="0">
              <a:latin typeface="+mn-ea"/>
            </a:endParaRPr>
          </a:p>
        </p:txBody>
      </p:sp>
      <p:sp>
        <p:nvSpPr>
          <p:cNvPr id="9" name="テキスト ボックス 8">
            <a:extLst>
              <a:ext uri="{FF2B5EF4-FFF2-40B4-BE49-F238E27FC236}">
                <a16:creationId xmlns:a16="http://schemas.microsoft.com/office/drawing/2014/main" id="{3258A78B-D21C-63EC-E828-0F8D89F724B1}"/>
              </a:ext>
            </a:extLst>
          </p:cNvPr>
          <p:cNvSpPr txBox="1"/>
          <p:nvPr/>
        </p:nvSpPr>
        <p:spPr>
          <a:xfrm>
            <a:off x="1480457" y="1969719"/>
            <a:ext cx="9231086" cy="923330"/>
          </a:xfrm>
          <a:prstGeom prst="rect">
            <a:avLst/>
          </a:prstGeom>
          <a:noFill/>
        </p:spPr>
        <p:txBody>
          <a:bodyPr wrap="square" rtlCol="0">
            <a:spAutoFit/>
          </a:bodyPr>
          <a:lstStyle/>
          <a:p>
            <a:r>
              <a:rPr kumimoji="1" lang="en-US" altLang="ja-JP" b="1" dirty="0"/>
              <a:t>1992</a:t>
            </a:r>
            <a:r>
              <a:rPr kumimoji="1" lang="ja-JP" altLang="en-US" b="1" dirty="0"/>
              <a:t>年リオで行われた地球サミットの成果文章の１つ「アジェンダ</a:t>
            </a:r>
            <a:r>
              <a:rPr kumimoji="1" lang="en-US" altLang="ja-JP" b="1" dirty="0"/>
              <a:t>21</a:t>
            </a:r>
            <a:r>
              <a:rPr kumimoji="1" lang="ja-JP" altLang="en-US" b="1" dirty="0"/>
              <a:t>」で「セクション</a:t>
            </a:r>
            <a:r>
              <a:rPr kumimoji="1" lang="en-US" altLang="ja-JP" b="1" dirty="0"/>
              <a:t>Ⅲ</a:t>
            </a:r>
            <a:r>
              <a:rPr kumimoji="1" lang="ja-JP" altLang="en-US" b="1" dirty="0"/>
              <a:t>：主たるグループの役割の強化」として位置づけられたすべての社会集団のこと。</a:t>
            </a:r>
          </a:p>
          <a:p>
            <a:r>
              <a:rPr kumimoji="1" lang="ja-JP" altLang="en-US" b="1" dirty="0"/>
              <a:t>国連の動きにすべての市民が参加できるようにするために提唱された</a:t>
            </a:r>
          </a:p>
        </p:txBody>
      </p:sp>
    </p:spTree>
    <p:extLst>
      <p:ext uri="{BB962C8B-B14F-4D97-AF65-F5344CB8AC3E}">
        <p14:creationId xmlns:p14="http://schemas.microsoft.com/office/powerpoint/2010/main" val="17609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544BD9B-BAA3-EE82-01CF-56CADC506015}"/>
              </a:ext>
            </a:extLst>
          </p:cNvPr>
          <p:cNvSpPr txBox="1"/>
          <p:nvPr/>
        </p:nvSpPr>
        <p:spPr>
          <a:xfrm>
            <a:off x="269748" y="572234"/>
            <a:ext cx="11042904" cy="1569660"/>
          </a:xfrm>
          <a:prstGeom prst="rect">
            <a:avLst/>
          </a:prstGeom>
          <a:noFill/>
        </p:spPr>
        <p:txBody>
          <a:bodyPr wrap="square" rtlCol="0">
            <a:spAutoFit/>
          </a:bodyPr>
          <a:lstStyle/>
          <a:p>
            <a:pPr algn="ctr"/>
            <a:r>
              <a:rPr lang="ja-JP" altLang="en-US" sz="2400" b="1" dirty="0">
                <a:latin typeface="+mn-ea"/>
              </a:rPr>
              <a:t>主催：チーム「北海道メジャーグループ　プロジェクト</a:t>
            </a:r>
            <a:r>
              <a:rPr lang="en-US" altLang="ja-JP" sz="2400" b="1" dirty="0">
                <a:latin typeface="+mn-ea"/>
              </a:rPr>
              <a:t>2022</a:t>
            </a:r>
            <a:r>
              <a:rPr lang="ja-JP" altLang="en-US" sz="2400" b="1" dirty="0">
                <a:latin typeface="+mn-ea"/>
              </a:rPr>
              <a:t>」</a:t>
            </a:r>
            <a:endParaRPr lang="en-US" altLang="ja-JP" sz="2400" b="1" dirty="0">
              <a:latin typeface="+mn-ea"/>
            </a:endParaRPr>
          </a:p>
          <a:p>
            <a:pPr algn="ctr"/>
            <a:r>
              <a:rPr kumimoji="1" lang="ja-JP" altLang="en-US" sz="2400" dirty="0">
                <a:latin typeface="+mn-ea"/>
              </a:rPr>
              <a:t>主幹団体：</a:t>
            </a:r>
            <a:r>
              <a:rPr kumimoji="1" lang="en-US" altLang="ja-JP" sz="2400" dirty="0">
                <a:latin typeface="+mn-ea"/>
              </a:rPr>
              <a:t>NPO</a:t>
            </a:r>
            <a:r>
              <a:rPr kumimoji="1" lang="ja-JP" altLang="en-US" sz="2400" dirty="0">
                <a:latin typeface="+mn-ea"/>
              </a:rPr>
              <a:t>法人さっぽろ自由学校「遊」</a:t>
            </a:r>
            <a:endParaRPr kumimoji="1" lang="en-US" altLang="ja-JP" sz="2400" dirty="0">
              <a:latin typeface="+mn-ea"/>
            </a:endParaRPr>
          </a:p>
          <a:p>
            <a:pPr algn="ctr"/>
            <a:r>
              <a:rPr lang="ja-JP" altLang="en-US" sz="2400" dirty="0">
                <a:latin typeface="+mn-ea"/>
              </a:rPr>
              <a:t>　　　　　</a:t>
            </a:r>
            <a:r>
              <a:rPr kumimoji="1" lang="ja-JP" altLang="en-US" sz="2400" dirty="0">
                <a:latin typeface="+mn-ea"/>
              </a:rPr>
              <a:t>北海道地方</a:t>
            </a:r>
            <a:r>
              <a:rPr kumimoji="1" lang="en-US" altLang="ja-JP" sz="2400" dirty="0">
                <a:latin typeface="+mn-ea"/>
              </a:rPr>
              <a:t>ESD</a:t>
            </a:r>
            <a:r>
              <a:rPr kumimoji="1" lang="ja-JP" altLang="en-US" sz="2400" dirty="0">
                <a:latin typeface="+mn-ea"/>
              </a:rPr>
              <a:t>活動支援センター</a:t>
            </a:r>
            <a:endParaRPr kumimoji="1" lang="en-US" altLang="ja-JP" sz="2400" dirty="0">
              <a:latin typeface="+mn-ea"/>
            </a:endParaRPr>
          </a:p>
          <a:p>
            <a:pPr algn="ctr"/>
            <a:r>
              <a:rPr kumimoji="1" lang="ja-JP" altLang="en-US" sz="2400" dirty="0">
                <a:latin typeface="+mn-ea"/>
              </a:rPr>
              <a:t>協力：一般社団法人</a:t>
            </a:r>
            <a:r>
              <a:rPr kumimoji="1" lang="en-US" altLang="ja-JP" sz="2400" dirty="0">
                <a:latin typeface="+mn-ea"/>
              </a:rPr>
              <a:t>SDGs</a:t>
            </a:r>
            <a:r>
              <a:rPr kumimoji="1" lang="ja-JP" altLang="en-US" sz="2400" dirty="0">
                <a:latin typeface="+mn-ea"/>
              </a:rPr>
              <a:t>市民社会ネットワーク</a:t>
            </a:r>
          </a:p>
        </p:txBody>
      </p:sp>
      <p:sp>
        <p:nvSpPr>
          <p:cNvPr id="5" name="テキスト ボックス 4">
            <a:extLst>
              <a:ext uri="{FF2B5EF4-FFF2-40B4-BE49-F238E27FC236}">
                <a16:creationId xmlns:a16="http://schemas.microsoft.com/office/drawing/2014/main" id="{9448C2B6-1AAE-5D07-D06F-165B7A4ACA50}"/>
              </a:ext>
            </a:extLst>
          </p:cNvPr>
          <p:cNvSpPr txBox="1"/>
          <p:nvPr/>
        </p:nvSpPr>
        <p:spPr>
          <a:xfrm>
            <a:off x="834887" y="2500114"/>
            <a:ext cx="11250168" cy="3785652"/>
          </a:xfrm>
          <a:prstGeom prst="rect">
            <a:avLst/>
          </a:prstGeom>
          <a:noFill/>
        </p:spPr>
        <p:txBody>
          <a:bodyPr wrap="square" rtlCol="0">
            <a:spAutoFit/>
          </a:bodyPr>
          <a:lstStyle/>
          <a:p>
            <a:r>
              <a:rPr kumimoji="1" lang="ja-JP" altLang="en-US" sz="2400" dirty="0"/>
              <a:t>①女性　　　高橋紗英さん　（札幌市男女共同参画センター）</a:t>
            </a:r>
            <a:endParaRPr kumimoji="1" lang="en-US" altLang="ja-JP" sz="2400" dirty="0"/>
          </a:p>
          <a:p>
            <a:r>
              <a:rPr kumimoji="1" lang="ja-JP" altLang="en-US" sz="2400" dirty="0"/>
              <a:t>②ユース　　　小路楓さん 　（北海道地方</a:t>
            </a:r>
            <a:r>
              <a:rPr kumimoji="1" lang="en-US" altLang="ja-JP" sz="2400" dirty="0"/>
              <a:t>ESD</a:t>
            </a:r>
            <a:r>
              <a:rPr kumimoji="1" lang="ja-JP" altLang="en-US" sz="2400" dirty="0"/>
              <a:t>活動支援センター）</a:t>
            </a:r>
            <a:endParaRPr kumimoji="1" lang="en-US" altLang="ja-JP" sz="2400" dirty="0"/>
          </a:p>
          <a:p>
            <a:r>
              <a:rPr kumimoji="1" lang="ja-JP" altLang="en-US" sz="2400" dirty="0"/>
              <a:t>③企業　　　清水誓幸さん　 （中小企業家同友会産学官連携研究会「</a:t>
            </a:r>
            <a:r>
              <a:rPr kumimoji="1" lang="en-US" altLang="ja-JP" sz="2400" dirty="0" err="1"/>
              <a:t>HoPE</a:t>
            </a:r>
            <a:r>
              <a:rPr kumimoji="1" lang="ja-JP" altLang="en-US" sz="2400" dirty="0"/>
              <a:t>」）</a:t>
            </a:r>
            <a:endParaRPr kumimoji="1" lang="en-US" altLang="ja-JP" sz="2400" dirty="0"/>
          </a:p>
          <a:p>
            <a:r>
              <a:rPr kumimoji="1" lang="ja-JP" altLang="en-US" sz="2400" dirty="0"/>
              <a:t>④障害　　　小谷晴子さん　 （</a:t>
            </a:r>
            <a:r>
              <a:rPr kumimoji="1" lang="en-US" altLang="ja-JP" sz="2400" dirty="0"/>
              <a:t>DPI</a:t>
            </a:r>
            <a:r>
              <a:rPr kumimoji="1" lang="ja-JP" altLang="en-US" sz="2400" dirty="0"/>
              <a:t>北海道ブロック会議）</a:t>
            </a:r>
            <a:endParaRPr kumimoji="1" lang="en-US" altLang="ja-JP" sz="2400" dirty="0"/>
          </a:p>
          <a:p>
            <a:r>
              <a:rPr kumimoji="1" lang="ja-JP" altLang="en-US" sz="2400" dirty="0"/>
              <a:t>⑤農業従事者　　  　荒谷明子さん 　（メノビレッジ長沼）</a:t>
            </a:r>
            <a:endParaRPr kumimoji="1" lang="en-US" altLang="ja-JP" sz="2400" dirty="0"/>
          </a:p>
          <a:p>
            <a:r>
              <a:rPr kumimoji="1" lang="ja-JP" altLang="en-US" sz="2400" dirty="0"/>
              <a:t>⑥</a:t>
            </a:r>
            <a:r>
              <a:rPr kumimoji="1" lang="en-US" altLang="ja-JP" sz="2400" dirty="0"/>
              <a:t>NPO/NGO</a:t>
            </a:r>
            <a:r>
              <a:rPr kumimoji="1" lang="ja-JP" altLang="en-US" sz="2400" dirty="0"/>
              <a:t>　　　　高木晴光さん　 （北海道</a:t>
            </a:r>
            <a:r>
              <a:rPr kumimoji="1" lang="en-US" altLang="ja-JP" sz="2400" dirty="0"/>
              <a:t>NGO</a:t>
            </a:r>
            <a:r>
              <a:rPr kumimoji="1" lang="ja-JP" altLang="en-US" sz="2400" dirty="0"/>
              <a:t>ネットワーク協議会）</a:t>
            </a:r>
            <a:endParaRPr kumimoji="1" lang="en-US" altLang="ja-JP" sz="2400" dirty="0"/>
          </a:p>
          <a:p>
            <a:r>
              <a:rPr kumimoji="1" lang="ja-JP" altLang="en-US" sz="2400" dirty="0"/>
              <a:t>⑦研究者　　　　　山中康裕さん　 （北海道大学大学院環境科学院環境起学専攻</a:t>
            </a:r>
            <a:endParaRPr kumimoji="1" lang="en-US" altLang="ja-JP" sz="2400" dirty="0"/>
          </a:p>
          <a:p>
            <a:r>
              <a:rPr lang="ja-JP" altLang="en-US" sz="2400" dirty="0"/>
              <a:t>　　　　　　　　　　　　　　　　　　　　　　</a:t>
            </a:r>
            <a:r>
              <a:rPr kumimoji="1" lang="ja-JP" altLang="en-US" sz="2400" dirty="0"/>
              <a:t>実践環境科学コース）</a:t>
            </a:r>
            <a:endParaRPr kumimoji="1" lang="en-US" altLang="ja-JP" sz="2400" dirty="0"/>
          </a:p>
          <a:p>
            <a:r>
              <a:rPr kumimoji="1" lang="ja-JP" altLang="en-US" sz="2400" dirty="0"/>
              <a:t>⑧協働組合　　　石本依子さん　（ワーカーズコープ・センター事業団北海道事業本部）</a:t>
            </a:r>
          </a:p>
          <a:p>
            <a:r>
              <a:rPr kumimoji="1" lang="ja-JP" altLang="en-US" sz="2400" dirty="0"/>
              <a:t>⑨先住民族　　　栃木和美さん　　</a:t>
            </a:r>
          </a:p>
        </p:txBody>
      </p:sp>
    </p:spTree>
    <p:extLst>
      <p:ext uri="{BB962C8B-B14F-4D97-AF65-F5344CB8AC3E}">
        <p14:creationId xmlns:p14="http://schemas.microsoft.com/office/powerpoint/2010/main" val="528247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C405FA7-A79B-2F6E-C3B7-285FAEFE968E}"/>
              </a:ext>
            </a:extLst>
          </p:cNvPr>
          <p:cNvSpPr/>
          <p:nvPr/>
        </p:nvSpPr>
        <p:spPr>
          <a:xfrm>
            <a:off x="0" y="4757530"/>
            <a:ext cx="12192000" cy="2100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17DD8F3C-17BB-07F5-2167-E48D850A9B85}"/>
              </a:ext>
            </a:extLst>
          </p:cNvPr>
          <p:cNvSpPr/>
          <p:nvPr/>
        </p:nvSpPr>
        <p:spPr>
          <a:xfrm>
            <a:off x="4394569" y="4387548"/>
            <a:ext cx="3692570" cy="2225187"/>
          </a:xfrm>
          <a:prstGeom prst="roundRect">
            <a:avLst/>
          </a:prstGeom>
          <a:solidFill>
            <a:srgbClr val="F67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a:solidFill>
                <a:schemeClr val="tx1"/>
              </a:solidFill>
            </a:endParaRPr>
          </a:p>
        </p:txBody>
      </p:sp>
      <p:sp>
        <p:nvSpPr>
          <p:cNvPr id="3" name="テキスト ボックス 2">
            <a:extLst>
              <a:ext uri="{FF2B5EF4-FFF2-40B4-BE49-F238E27FC236}">
                <a16:creationId xmlns:a16="http://schemas.microsoft.com/office/drawing/2014/main" id="{82B240DF-ED8E-6602-4CE1-FAAB3D0F2060}"/>
              </a:ext>
            </a:extLst>
          </p:cNvPr>
          <p:cNvSpPr txBox="1"/>
          <p:nvPr/>
        </p:nvSpPr>
        <p:spPr>
          <a:xfrm>
            <a:off x="278526" y="285657"/>
            <a:ext cx="5817474" cy="584775"/>
          </a:xfrm>
          <a:prstGeom prst="rect">
            <a:avLst/>
          </a:prstGeom>
          <a:noFill/>
        </p:spPr>
        <p:txBody>
          <a:bodyPr wrap="square" rtlCol="0">
            <a:spAutoFit/>
          </a:bodyPr>
          <a:lstStyle/>
          <a:p>
            <a:pPr defTabSz="1219108">
              <a:spcBef>
                <a:spcPct val="0"/>
              </a:spcBef>
            </a:pPr>
            <a:r>
              <a:rPr kumimoji="1" lang="ja-JP" altLang="en-US" sz="3200" cap="all" dirty="0">
                <a:latin typeface="+mn-ea"/>
                <a:cs typeface="+mj-cs"/>
              </a:rPr>
              <a:t>◇ </a:t>
            </a:r>
            <a:r>
              <a:rPr kumimoji="1" lang="en-US" altLang="ja-JP" sz="3200" cap="all" dirty="0">
                <a:latin typeface="+mn-ea"/>
                <a:cs typeface="+mj-cs"/>
              </a:rPr>
              <a:t>2020</a:t>
            </a:r>
            <a:r>
              <a:rPr kumimoji="1" lang="ja-JP" altLang="en-US" sz="3200" cap="all" dirty="0">
                <a:latin typeface="+mn-ea"/>
                <a:cs typeface="+mj-cs"/>
              </a:rPr>
              <a:t>年度、</a:t>
            </a:r>
            <a:r>
              <a:rPr kumimoji="1" lang="en-US" altLang="ja-JP" sz="3200" cap="all" dirty="0">
                <a:latin typeface="+mn-ea"/>
                <a:cs typeface="+mj-cs"/>
              </a:rPr>
              <a:t>2021</a:t>
            </a:r>
            <a:r>
              <a:rPr kumimoji="1" lang="ja-JP" altLang="en-US" sz="3200" cap="all" dirty="0">
                <a:latin typeface="+mn-ea"/>
                <a:cs typeface="+mj-cs"/>
              </a:rPr>
              <a:t>年度</a:t>
            </a:r>
          </a:p>
        </p:txBody>
      </p:sp>
      <p:sp>
        <p:nvSpPr>
          <p:cNvPr id="4" name="タイトル 1">
            <a:extLst>
              <a:ext uri="{FF2B5EF4-FFF2-40B4-BE49-F238E27FC236}">
                <a16:creationId xmlns:a16="http://schemas.microsoft.com/office/drawing/2014/main" id="{040B421B-CBCC-40F8-7105-7495097582EC}"/>
              </a:ext>
            </a:extLst>
          </p:cNvPr>
          <p:cNvSpPr txBox="1">
            <a:spLocks/>
          </p:cNvSpPr>
          <p:nvPr/>
        </p:nvSpPr>
        <p:spPr>
          <a:xfrm>
            <a:off x="278526" y="2372037"/>
            <a:ext cx="5817474" cy="465965"/>
          </a:xfrm>
          <a:prstGeom prst="rect">
            <a:avLst/>
          </a:prstGeom>
        </p:spPr>
        <p:txBody>
          <a:bodyPr vert="horz" lIns="91440" tIns="45720" rIns="91440" bIns="9144" rtlCol="0" anchor="b">
            <a:noAutofit/>
          </a:bodyPr>
          <a:lstStyle>
            <a:lvl1pPr algn="l" defTabSz="1219108" rtl="0" eaLnBrk="1" latinLnBrk="0" hangingPunct="1">
              <a:spcBef>
                <a:spcPct val="0"/>
              </a:spcBef>
              <a:buNone/>
              <a:defRPr kumimoji="1" sz="4267" kern="1200" cap="all" baseline="0">
                <a:solidFill>
                  <a:schemeClr val="tx1"/>
                </a:solidFill>
                <a:latin typeface="+mj-lt"/>
                <a:ea typeface="+mj-ea"/>
                <a:cs typeface="+mj-cs"/>
              </a:defRPr>
            </a:lvl1pPr>
          </a:lstStyle>
          <a:p>
            <a:r>
              <a:rPr lang="ja-JP" altLang="en-US" sz="3200" dirty="0">
                <a:latin typeface="+mn-ea"/>
                <a:ea typeface="+mn-ea"/>
              </a:rPr>
              <a:t>◇ 今年の流れ</a:t>
            </a:r>
          </a:p>
        </p:txBody>
      </p:sp>
      <p:sp>
        <p:nvSpPr>
          <p:cNvPr id="5" name="四角形: 角を丸くする 4">
            <a:extLst>
              <a:ext uri="{FF2B5EF4-FFF2-40B4-BE49-F238E27FC236}">
                <a16:creationId xmlns:a16="http://schemas.microsoft.com/office/drawing/2014/main" id="{ABF8B4DA-FD3F-EC2C-CA7E-0ED8E21B97ED}"/>
              </a:ext>
            </a:extLst>
          </p:cNvPr>
          <p:cNvSpPr/>
          <p:nvPr/>
        </p:nvSpPr>
        <p:spPr>
          <a:xfrm>
            <a:off x="278526" y="2974023"/>
            <a:ext cx="3453423" cy="85763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2022</a:t>
            </a:r>
            <a:r>
              <a:rPr lang="ja-JP" altLang="en-US" sz="2400" dirty="0"/>
              <a:t>年</a:t>
            </a:r>
            <a:r>
              <a:rPr lang="en-US" altLang="ja-JP" sz="2400" dirty="0"/>
              <a:t>7</a:t>
            </a:r>
            <a:r>
              <a:rPr lang="ja-JP" altLang="en-US" sz="2400" dirty="0"/>
              <a:t>月</a:t>
            </a:r>
            <a:r>
              <a:rPr lang="en-US" altLang="ja-JP" sz="2400" dirty="0"/>
              <a:t>23</a:t>
            </a:r>
            <a:r>
              <a:rPr lang="ja-JP" altLang="en-US" sz="2400" dirty="0"/>
              <a:t>日</a:t>
            </a:r>
            <a:endParaRPr lang="en-US" altLang="ja-JP" sz="2400" dirty="0"/>
          </a:p>
          <a:p>
            <a:pPr algn="ctr"/>
            <a:r>
              <a:rPr lang="ja-JP" altLang="en-US" sz="2400" dirty="0"/>
              <a:t>キックオフミーティング</a:t>
            </a:r>
            <a:endParaRPr lang="en-US" altLang="ja-JP" sz="2400" dirty="0"/>
          </a:p>
        </p:txBody>
      </p:sp>
      <p:sp>
        <p:nvSpPr>
          <p:cNvPr id="6" name="テキスト ボックス 5">
            <a:extLst>
              <a:ext uri="{FF2B5EF4-FFF2-40B4-BE49-F238E27FC236}">
                <a16:creationId xmlns:a16="http://schemas.microsoft.com/office/drawing/2014/main" id="{657D1A5B-4CE3-B290-9E40-49822E2A2317}"/>
              </a:ext>
            </a:extLst>
          </p:cNvPr>
          <p:cNvSpPr txBox="1"/>
          <p:nvPr/>
        </p:nvSpPr>
        <p:spPr>
          <a:xfrm>
            <a:off x="406805" y="3877368"/>
            <a:ext cx="2981906" cy="707886"/>
          </a:xfrm>
          <a:prstGeom prst="rect">
            <a:avLst/>
          </a:prstGeom>
          <a:noFill/>
        </p:spPr>
        <p:txBody>
          <a:bodyPr wrap="square" rtlCol="0">
            <a:spAutoFit/>
          </a:bodyPr>
          <a:lstStyle/>
          <a:p>
            <a:r>
              <a:rPr kumimoji="1" lang="ja-JP" altLang="en-US" sz="2000" b="1" dirty="0"/>
              <a:t>指標づくりとは？</a:t>
            </a:r>
            <a:endParaRPr kumimoji="1" lang="en-US" altLang="ja-JP" sz="2000" b="1" dirty="0"/>
          </a:p>
          <a:p>
            <a:r>
              <a:rPr lang="ja-JP" altLang="en-US" sz="2000" b="1" dirty="0"/>
              <a:t>国内の事例を知ろう！</a:t>
            </a:r>
            <a:endParaRPr kumimoji="1" lang="en-US" altLang="ja-JP" sz="2000" b="1" dirty="0"/>
          </a:p>
        </p:txBody>
      </p:sp>
      <p:sp>
        <p:nvSpPr>
          <p:cNvPr id="7" name="四角形: 角を丸くする 6">
            <a:extLst>
              <a:ext uri="{FF2B5EF4-FFF2-40B4-BE49-F238E27FC236}">
                <a16:creationId xmlns:a16="http://schemas.microsoft.com/office/drawing/2014/main" id="{CC9B05B6-5DC5-DCA6-D17B-AB555DA413DD}"/>
              </a:ext>
            </a:extLst>
          </p:cNvPr>
          <p:cNvSpPr/>
          <p:nvPr/>
        </p:nvSpPr>
        <p:spPr>
          <a:xfrm>
            <a:off x="4394569" y="2565526"/>
            <a:ext cx="3692570" cy="962845"/>
          </a:xfrm>
          <a:prstGeom prst="roundRect">
            <a:avLst/>
          </a:prstGeom>
          <a:solidFill>
            <a:srgbClr val="F67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各グループに分かれてのミーティング</a:t>
            </a:r>
            <a:endParaRPr lang="en-US" altLang="ja-JP" sz="2400" dirty="0">
              <a:solidFill>
                <a:schemeClr val="tx1"/>
              </a:solidFill>
            </a:endParaRPr>
          </a:p>
        </p:txBody>
      </p:sp>
      <p:sp>
        <p:nvSpPr>
          <p:cNvPr id="8" name="四角形: 角を丸くする 7">
            <a:extLst>
              <a:ext uri="{FF2B5EF4-FFF2-40B4-BE49-F238E27FC236}">
                <a16:creationId xmlns:a16="http://schemas.microsoft.com/office/drawing/2014/main" id="{091C1E7D-4051-14CB-5CBA-5F1C47F98737}"/>
              </a:ext>
            </a:extLst>
          </p:cNvPr>
          <p:cNvSpPr/>
          <p:nvPr/>
        </p:nvSpPr>
        <p:spPr>
          <a:xfrm>
            <a:off x="8651830" y="2868808"/>
            <a:ext cx="3070643" cy="96284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2023</a:t>
            </a:r>
            <a:r>
              <a:rPr lang="ja-JP" altLang="en-US" sz="2400" dirty="0"/>
              <a:t>年</a:t>
            </a:r>
            <a:r>
              <a:rPr lang="en-US" altLang="ja-JP" sz="2400" dirty="0"/>
              <a:t>3</a:t>
            </a:r>
            <a:r>
              <a:rPr lang="ja-JP" altLang="en-US" sz="2400" dirty="0"/>
              <a:t>月</a:t>
            </a:r>
            <a:r>
              <a:rPr lang="en-US" altLang="ja-JP" sz="2400" dirty="0"/>
              <a:t>11</a:t>
            </a:r>
            <a:r>
              <a:rPr lang="ja-JP" altLang="en-US" sz="2400" dirty="0"/>
              <a:t>日</a:t>
            </a:r>
            <a:endParaRPr lang="en-US" altLang="ja-JP" sz="2400" dirty="0"/>
          </a:p>
          <a:p>
            <a:pPr algn="ctr"/>
            <a:r>
              <a:rPr lang="ja-JP" altLang="en-US" sz="2400" dirty="0"/>
              <a:t>全体ミーティング</a:t>
            </a:r>
            <a:endParaRPr lang="en-US" altLang="ja-JP" sz="2400" dirty="0"/>
          </a:p>
        </p:txBody>
      </p:sp>
      <p:sp>
        <p:nvSpPr>
          <p:cNvPr id="9" name="テキスト ボックス 8">
            <a:extLst>
              <a:ext uri="{FF2B5EF4-FFF2-40B4-BE49-F238E27FC236}">
                <a16:creationId xmlns:a16="http://schemas.microsoft.com/office/drawing/2014/main" id="{374C73B5-944B-FFE6-3E85-1C6EAC90BF84}"/>
              </a:ext>
            </a:extLst>
          </p:cNvPr>
          <p:cNvSpPr txBox="1"/>
          <p:nvPr/>
        </p:nvSpPr>
        <p:spPr>
          <a:xfrm>
            <a:off x="4548584" y="3631144"/>
            <a:ext cx="4291180" cy="646331"/>
          </a:xfrm>
          <a:prstGeom prst="rect">
            <a:avLst/>
          </a:prstGeom>
          <a:noFill/>
        </p:spPr>
        <p:txBody>
          <a:bodyPr wrap="square" rtlCol="0">
            <a:spAutoFit/>
          </a:bodyPr>
          <a:lstStyle/>
          <a:p>
            <a:r>
              <a:rPr lang="ja-JP" altLang="en-US" dirty="0"/>
              <a:t>各グループで</a:t>
            </a:r>
            <a:r>
              <a:rPr lang="en-US" altLang="ja-JP" dirty="0"/>
              <a:t>SDGs</a:t>
            </a:r>
            <a:r>
              <a:rPr lang="ja-JP" altLang="en-US" dirty="0"/>
              <a:t>指標づくりなど</a:t>
            </a:r>
            <a:br>
              <a:rPr lang="en-US" altLang="ja-JP" dirty="0"/>
            </a:br>
            <a:r>
              <a:rPr lang="ja-JP" altLang="en-US" dirty="0"/>
              <a:t>について対話しました。</a:t>
            </a:r>
            <a:endParaRPr kumimoji="1" lang="ja-JP" altLang="en-US" dirty="0"/>
          </a:p>
        </p:txBody>
      </p:sp>
      <p:sp>
        <p:nvSpPr>
          <p:cNvPr id="10" name="テキスト ボックス 9">
            <a:extLst>
              <a:ext uri="{FF2B5EF4-FFF2-40B4-BE49-F238E27FC236}">
                <a16:creationId xmlns:a16="http://schemas.microsoft.com/office/drawing/2014/main" id="{7314D02A-2AAF-D731-D0A1-5BE2BDC490E6}"/>
              </a:ext>
            </a:extLst>
          </p:cNvPr>
          <p:cNvSpPr txBox="1"/>
          <p:nvPr/>
        </p:nvSpPr>
        <p:spPr>
          <a:xfrm>
            <a:off x="4688865" y="4649208"/>
            <a:ext cx="3084097" cy="1754326"/>
          </a:xfrm>
          <a:prstGeom prst="rect">
            <a:avLst/>
          </a:prstGeom>
          <a:noFill/>
        </p:spPr>
        <p:txBody>
          <a:bodyPr wrap="square" rtlCol="0">
            <a:spAutoFit/>
          </a:bodyPr>
          <a:lstStyle/>
          <a:p>
            <a:r>
              <a:rPr lang="ja-JP" altLang="en-US" dirty="0"/>
              <a:t>話し合った内容</a:t>
            </a:r>
            <a:endParaRPr lang="en-US" altLang="ja-JP" dirty="0"/>
          </a:p>
          <a:p>
            <a:r>
              <a:rPr lang="ja-JP" altLang="en-US" dirty="0"/>
              <a:t>・ </a:t>
            </a:r>
            <a:r>
              <a:rPr kumimoji="1" lang="ja-JP" altLang="en-US" dirty="0"/>
              <a:t>私たちはどのような未来を</a:t>
            </a:r>
            <a:endParaRPr kumimoji="1" lang="en-US" altLang="ja-JP" dirty="0"/>
          </a:p>
          <a:p>
            <a:r>
              <a:rPr kumimoji="1" lang="ja-JP" altLang="en-US" dirty="0"/>
              <a:t>　つくりたいのか。</a:t>
            </a:r>
          </a:p>
          <a:p>
            <a:r>
              <a:rPr lang="ja-JP" altLang="en-US" dirty="0"/>
              <a:t>・ </a:t>
            </a:r>
            <a:r>
              <a:rPr kumimoji="1" lang="ja-JP" altLang="en-US" dirty="0"/>
              <a:t>それを実現する上で助けと　　</a:t>
            </a:r>
            <a:br>
              <a:rPr kumimoji="1" lang="en-US" altLang="ja-JP" dirty="0"/>
            </a:br>
            <a:r>
              <a:rPr kumimoji="1" lang="ja-JP" altLang="en-US" dirty="0"/>
              <a:t>　 なる指標や乗り越えるべき</a:t>
            </a:r>
            <a:br>
              <a:rPr kumimoji="1" lang="en-US" altLang="ja-JP" dirty="0"/>
            </a:br>
            <a:r>
              <a:rPr kumimoji="1" lang="ja-JP" altLang="en-US" dirty="0"/>
              <a:t>   課題、必要な行動とは。</a:t>
            </a:r>
          </a:p>
        </p:txBody>
      </p:sp>
      <p:sp>
        <p:nvSpPr>
          <p:cNvPr id="11" name="テキスト ボックス 10">
            <a:extLst>
              <a:ext uri="{FF2B5EF4-FFF2-40B4-BE49-F238E27FC236}">
                <a16:creationId xmlns:a16="http://schemas.microsoft.com/office/drawing/2014/main" id="{C88CD5EE-B60E-3ED2-785E-5044C59B8307}"/>
              </a:ext>
            </a:extLst>
          </p:cNvPr>
          <p:cNvSpPr txBox="1"/>
          <p:nvPr/>
        </p:nvSpPr>
        <p:spPr>
          <a:xfrm>
            <a:off x="8839764" y="3898353"/>
            <a:ext cx="3869803" cy="923330"/>
          </a:xfrm>
          <a:prstGeom prst="rect">
            <a:avLst/>
          </a:prstGeom>
          <a:noFill/>
        </p:spPr>
        <p:txBody>
          <a:bodyPr wrap="square" rtlCol="0">
            <a:spAutoFit/>
          </a:bodyPr>
          <a:lstStyle/>
          <a:p>
            <a:r>
              <a:rPr kumimoji="1" lang="en-US" altLang="ja-JP" b="1" dirty="0"/>
              <a:t>SDGs</a:t>
            </a:r>
            <a:r>
              <a:rPr kumimoji="1" lang="ja-JP" altLang="en-US" b="1" dirty="0"/>
              <a:t>の目標や指標</a:t>
            </a:r>
            <a:br>
              <a:rPr kumimoji="1" lang="en-US" altLang="ja-JP" b="1" dirty="0"/>
            </a:br>
            <a:r>
              <a:rPr kumimoji="1" lang="ja-JP" altLang="en-US" b="1" dirty="0"/>
              <a:t>各グループミーティングで</a:t>
            </a:r>
            <a:endParaRPr kumimoji="1" lang="en-US" altLang="ja-JP" b="1" dirty="0"/>
          </a:p>
          <a:p>
            <a:r>
              <a:rPr kumimoji="1" lang="ja-JP" altLang="en-US" b="1" dirty="0"/>
              <a:t>話したことを共有！</a:t>
            </a:r>
          </a:p>
        </p:txBody>
      </p:sp>
      <p:sp>
        <p:nvSpPr>
          <p:cNvPr id="12" name="矢印: 右 11">
            <a:extLst>
              <a:ext uri="{FF2B5EF4-FFF2-40B4-BE49-F238E27FC236}">
                <a16:creationId xmlns:a16="http://schemas.microsoft.com/office/drawing/2014/main" id="{A5013921-05AF-4CDE-5158-A865A48EBA97}"/>
              </a:ext>
            </a:extLst>
          </p:cNvPr>
          <p:cNvSpPr/>
          <p:nvPr/>
        </p:nvSpPr>
        <p:spPr>
          <a:xfrm>
            <a:off x="3694681" y="4585254"/>
            <a:ext cx="564691" cy="51683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31875164-1E8A-CA27-81D3-5E7E7DBAAC03}"/>
              </a:ext>
            </a:extLst>
          </p:cNvPr>
          <p:cNvSpPr/>
          <p:nvPr/>
        </p:nvSpPr>
        <p:spPr>
          <a:xfrm>
            <a:off x="8195269" y="4585254"/>
            <a:ext cx="564691" cy="51683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9379D17-75F8-B404-18F7-AD644F2174B6}"/>
              </a:ext>
            </a:extLst>
          </p:cNvPr>
          <p:cNvSpPr txBox="1"/>
          <p:nvPr/>
        </p:nvSpPr>
        <p:spPr>
          <a:xfrm>
            <a:off x="649356" y="858757"/>
            <a:ext cx="10734261" cy="1393202"/>
          </a:xfrm>
          <a:prstGeom prst="rect">
            <a:avLst/>
          </a:prstGeom>
          <a:noFill/>
        </p:spPr>
        <p:txBody>
          <a:bodyPr wrap="square">
            <a:spAutoFit/>
          </a:bodyPr>
          <a:lstStyle/>
          <a:p>
            <a:pPr>
              <a:lnSpc>
                <a:spcPts val="2600"/>
              </a:lnSpc>
              <a:spcBef>
                <a:spcPts val="1600"/>
              </a:spcBef>
            </a:pPr>
            <a:r>
              <a:rPr kumimoji="1" lang="en-US" altLang="ja-JP" b="1" dirty="0"/>
              <a:t>2020</a:t>
            </a:r>
            <a:r>
              <a:rPr kumimoji="1" lang="ja-JP" altLang="en-US" b="1" dirty="0"/>
              <a:t>年にはじまった「北海道メジャーグループ・プロジェクト」。「国連</a:t>
            </a:r>
            <a:r>
              <a:rPr kumimoji="1" lang="en-US" altLang="ja-JP" b="1" dirty="0"/>
              <a:t>75</a:t>
            </a:r>
            <a:r>
              <a:rPr kumimoji="1" lang="ja-JP" altLang="en-US" b="1" dirty="0"/>
              <a:t>周年の問い」について、各グループで　 対話をしてきました。</a:t>
            </a:r>
            <a:br>
              <a:rPr kumimoji="1" lang="en-US" altLang="ja-JP" b="1" dirty="0"/>
            </a:br>
            <a:r>
              <a:rPr lang="ja-JP" altLang="en-US" dirty="0"/>
              <a:t>・私たちはどのような未来をつくりたいのか。実現できる目途は立っているか。</a:t>
            </a:r>
            <a:br>
              <a:rPr lang="en-US" altLang="ja-JP" dirty="0"/>
            </a:br>
            <a:r>
              <a:rPr lang="ja-JP" altLang="en-US" dirty="0"/>
              <a:t>・現状と望む未来のギャップを埋めるために、どのような行動が必要か。</a:t>
            </a:r>
            <a:endParaRPr lang="en-US" altLang="ja-JP" dirty="0"/>
          </a:p>
        </p:txBody>
      </p:sp>
    </p:spTree>
    <p:extLst>
      <p:ext uri="{BB962C8B-B14F-4D97-AF65-F5344CB8AC3E}">
        <p14:creationId xmlns:p14="http://schemas.microsoft.com/office/powerpoint/2010/main" val="91862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6285ABA6-B0F8-4E65-99D2-3453731EA29E}"/>
              </a:ext>
            </a:extLst>
          </p:cNvPr>
          <p:cNvSpPr txBox="1">
            <a:spLocks/>
          </p:cNvSpPr>
          <p:nvPr/>
        </p:nvSpPr>
        <p:spPr>
          <a:xfrm>
            <a:off x="1529011" y="10283"/>
            <a:ext cx="8700655" cy="1878531"/>
          </a:xfrm>
          <a:prstGeom prst="rect">
            <a:avLst/>
          </a:prstGeom>
        </p:spPr>
        <p:txBody>
          <a:bodyPr vert="horz" lIns="91440" tIns="45720" rIns="91440" bIns="9144" rtlCol="0" anchor="b">
            <a:normAutofit/>
          </a:bodyPr>
          <a:lstStyle>
            <a:lvl1pPr algn="l" defTabSz="1219139" rtl="0" eaLnBrk="1" latinLnBrk="0" hangingPunct="1">
              <a:spcBef>
                <a:spcPct val="0"/>
              </a:spcBef>
              <a:buNone/>
              <a:defRPr kumimoji="1" sz="4267" kern="1200" cap="all" baseline="0">
                <a:solidFill>
                  <a:schemeClr val="tx1"/>
                </a:solidFill>
                <a:latin typeface="+mj-lt"/>
                <a:ea typeface="+mj-ea"/>
                <a:cs typeface="+mj-cs"/>
              </a:defRPr>
            </a:lvl1pPr>
          </a:lstStyle>
          <a:p>
            <a:endParaRPr lang="ja-JP" altLang="en-US" sz="2000" dirty="0">
              <a:latin typeface="HGPｺﾞｼｯｸM" panose="020B0600000000000000" pitchFamily="50" charset="-128"/>
              <a:ea typeface="HGPｺﾞｼｯｸM" panose="020B0600000000000000" pitchFamily="50" charset="-128"/>
            </a:endParaRPr>
          </a:p>
        </p:txBody>
      </p:sp>
      <p:sp>
        <p:nvSpPr>
          <p:cNvPr id="9" name="テキスト ボックス 8"/>
          <p:cNvSpPr txBox="1"/>
          <p:nvPr/>
        </p:nvSpPr>
        <p:spPr>
          <a:xfrm>
            <a:off x="3030077" y="3406525"/>
            <a:ext cx="184731" cy="369332"/>
          </a:xfrm>
          <a:prstGeom prst="rect">
            <a:avLst/>
          </a:prstGeom>
          <a:noFill/>
        </p:spPr>
        <p:txBody>
          <a:bodyPr wrap="none" rtlCol="0">
            <a:spAutoFit/>
          </a:bodyPr>
          <a:lstStyle/>
          <a:p>
            <a:endParaRPr kumimoji="1" lang="ja-JP" altLang="en-US" dirty="0"/>
          </a:p>
        </p:txBody>
      </p:sp>
      <p:sp>
        <p:nvSpPr>
          <p:cNvPr id="2" name="四角形: 角を丸くする 1">
            <a:extLst>
              <a:ext uri="{FF2B5EF4-FFF2-40B4-BE49-F238E27FC236}">
                <a16:creationId xmlns:a16="http://schemas.microsoft.com/office/drawing/2014/main" id="{70F5867D-13DB-5C9C-694F-44C37511C899}"/>
              </a:ext>
            </a:extLst>
          </p:cNvPr>
          <p:cNvSpPr/>
          <p:nvPr/>
        </p:nvSpPr>
        <p:spPr>
          <a:xfrm>
            <a:off x="795131" y="2902227"/>
            <a:ext cx="10497902" cy="362537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8610271E-6C75-55EE-4784-21C5E981A7BC}"/>
              </a:ext>
            </a:extLst>
          </p:cNvPr>
          <p:cNvSpPr txBox="1">
            <a:spLocks/>
          </p:cNvSpPr>
          <p:nvPr/>
        </p:nvSpPr>
        <p:spPr>
          <a:xfrm>
            <a:off x="1933937" y="330402"/>
            <a:ext cx="9359096" cy="653447"/>
          </a:xfrm>
          <a:prstGeom prst="rect">
            <a:avLst/>
          </a:prstGeom>
        </p:spPr>
        <p:txBody>
          <a:bodyPr vert="horz" lIns="91440" tIns="45720" rIns="91440" bIns="9144" rtlCol="0" anchor="b">
            <a:normAutofit fontScale="97500" lnSpcReduction="10000"/>
          </a:bodyPr>
          <a:lstStyle>
            <a:lvl1pPr algn="l" defTabSz="1219108" rtl="0" eaLnBrk="1" latinLnBrk="0" hangingPunct="1">
              <a:spcBef>
                <a:spcPct val="0"/>
              </a:spcBef>
              <a:buNone/>
              <a:defRPr kumimoji="1" sz="4267" kern="1200" cap="all" baseline="0">
                <a:solidFill>
                  <a:schemeClr val="tx1"/>
                </a:solidFill>
                <a:latin typeface="+mj-lt"/>
                <a:ea typeface="+mj-ea"/>
                <a:cs typeface="+mj-cs"/>
              </a:defRPr>
            </a:lvl1pPr>
          </a:lstStyle>
          <a:p>
            <a:r>
              <a:rPr lang="ja-JP" altLang="en-US" dirty="0">
                <a:latin typeface="+mn-ea"/>
                <a:ea typeface="+mn-ea"/>
              </a:rPr>
              <a:t>キックオフミーティングについて</a:t>
            </a:r>
          </a:p>
        </p:txBody>
      </p:sp>
      <p:sp>
        <p:nvSpPr>
          <p:cNvPr id="5" name="コンテンツ プレースホルダー 2">
            <a:extLst>
              <a:ext uri="{FF2B5EF4-FFF2-40B4-BE49-F238E27FC236}">
                <a16:creationId xmlns:a16="http://schemas.microsoft.com/office/drawing/2014/main" id="{F8B784E1-426F-5D05-2A10-7E2179E43096}"/>
              </a:ext>
            </a:extLst>
          </p:cNvPr>
          <p:cNvSpPr txBox="1">
            <a:spLocks/>
          </p:cNvSpPr>
          <p:nvPr/>
        </p:nvSpPr>
        <p:spPr>
          <a:xfrm>
            <a:off x="898967" y="1303968"/>
            <a:ext cx="10882215" cy="1404729"/>
          </a:xfrm>
          <a:prstGeom prst="rect">
            <a:avLst/>
          </a:prstGeom>
        </p:spPr>
        <p:txBody>
          <a:bodyPr vert="horz" lIns="91440" tIns="9144" rIns="91440" bIns="45720" rtlCol="0">
            <a:normAutofit fontScale="55000" lnSpcReduction="20000"/>
          </a:bodyPr>
          <a:lstStyle>
            <a:lvl1pPr marL="0" indent="0" algn="l" defTabSz="1219108" rtl="0" eaLnBrk="1" latinLnBrk="0" hangingPunct="1">
              <a:spcBef>
                <a:spcPts val="1067"/>
              </a:spcBef>
              <a:buFont typeface="Arial" pitchFamily="34" charset="0"/>
              <a:buNone/>
              <a:defRPr kumimoji="0" lang="en-US" sz="1867" b="0" i="0" u="none" strike="noStrike" kern="1200" cap="all" spc="533" normalizeH="0" baseline="0" noProof="0" dirty="0" smtClean="0">
                <a:ln>
                  <a:noFill/>
                </a:ln>
                <a:solidFill>
                  <a:schemeClr val="tx1"/>
                </a:solidFill>
                <a:effectLst/>
                <a:uLnTx/>
                <a:uFillTx/>
                <a:latin typeface="+mn-lt"/>
                <a:ea typeface="+mj-ea"/>
                <a:cs typeface="Tunga" pitchFamily="2"/>
              </a:defRPr>
            </a:lvl1pPr>
            <a:lvl2pPr marL="609555"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2pPr>
            <a:lvl3pPr marL="1219108"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3pPr>
            <a:lvl4pPr marL="1828664"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4pPr>
            <a:lvl5pPr marL="2438218"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5pPr>
            <a:lvl6pPr marL="3047772"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6pPr>
            <a:lvl7pPr marL="3657326"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7pPr>
            <a:lvl8pPr marL="4266880"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8pPr>
            <a:lvl9pPr marL="4876435"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9pPr>
          </a:lstStyle>
          <a:p>
            <a:pPr>
              <a:lnSpc>
                <a:spcPts val="3000"/>
              </a:lnSpc>
              <a:spcBef>
                <a:spcPts val="3000"/>
              </a:spcBef>
            </a:pPr>
            <a:r>
              <a:rPr lang="en-US" altLang="ja-JP" sz="3400" b="1" dirty="0">
                <a:latin typeface="+mn-ea"/>
                <a:ea typeface="+mn-ea"/>
                <a:cs typeface="Times New Roman" panose="02020603050405020304" pitchFamily="18" charset="0"/>
              </a:rPr>
              <a:t>2022</a:t>
            </a:r>
            <a:r>
              <a:rPr lang="ja-JP" altLang="en-US" sz="3400" b="1" dirty="0">
                <a:latin typeface="+mn-ea"/>
                <a:ea typeface="+mn-ea"/>
                <a:cs typeface="Times New Roman" panose="02020603050405020304" pitchFamily="18" charset="0"/>
              </a:rPr>
              <a:t>年度</a:t>
            </a:r>
            <a:r>
              <a:rPr lang="ja-JP" altLang="ja-JP" sz="3400" b="1" dirty="0">
                <a:latin typeface="+mn-ea"/>
                <a:ea typeface="+mn-ea"/>
                <a:cs typeface="Times New Roman" panose="02020603050405020304" pitchFamily="18" charset="0"/>
              </a:rPr>
              <a:t>のプロジェクトで</a:t>
            </a:r>
            <a:r>
              <a:rPr lang="en-US" altLang="ja-JP" sz="3400" b="1" dirty="0">
                <a:latin typeface="+mn-ea"/>
                <a:ea typeface="+mn-ea"/>
                <a:cs typeface="Times New Roman" panose="02020603050405020304" pitchFamily="18" charset="0"/>
              </a:rPr>
              <a:t>SDGs</a:t>
            </a:r>
            <a:r>
              <a:rPr lang="ja-JP" altLang="ja-JP" sz="3400" b="1" dirty="0">
                <a:latin typeface="+mn-ea"/>
                <a:ea typeface="+mn-ea"/>
                <a:cs typeface="Times New Roman" panose="02020603050405020304" pitchFamily="18" charset="0"/>
              </a:rPr>
              <a:t>指標を</a:t>
            </a:r>
            <a:r>
              <a:rPr lang="ja-JP" altLang="en-US" sz="3400" b="1" dirty="0">
                <a:latin typeface="+mn-ea"/>
                <a:ea typeface="+mn-ea"/>
                <a:cs typeface="Times New Roman" panose="02020603050405020304" pitchFamily="18" charset="0"/>
              </a:rPr>
              <a:t>つくるために</a:t>
            </a:r>
            <a:r>
              <a:rPr lang="ja-JP" altLang="ja-JP" sz="3400" b="1" dirty="0">
                <a:latin typeface="+mn-ea"/>
                <a:ea typeface="+mn-ea"/>
                <a:cs typeface="Times New Roman" panose="02020603050405020304" pitchFamily="18" charset="0"/>
              </a:rPr>
              <a:t>、</a:t>
            </a:r>
            <a:r>
              <a:rPr lang="en-US" altLang="ja-JP" sz="3400" b="1" dirty="0">
                <a:latin typeface="+mn-ea"/>
                <a:ea typeface="+mn-ea"/>
                <a:cs typeface="Times New Roman" panose="02020603050405020304" pitchFamily="18" charset="0"/>
              </a:rPr>
              <a:t>SDGs</a:t>
            </a:r>
            <a:r>
              <a:rPr lang="ja-JP" altLang="en-US" sz="3400" b="1" dirty="0">
                <a:latin typeface="+mn-ea"/>
                <a:ea typeface="+mn-ea"/>
                <a:cs typeface="Times New Roman" panose="02020603050405020304" pitchFamily="18" charset="0"/>
              </a:rPr>
              <a:t>指標の概要や</a:t>
            </a:r>
            <a:br>
              <a:rPr lang="en-US" altLang="ja-JP" sz="3400" b="1" dirty="0">
                <a:latin typeface="+mn-ea"/>
                <a:ea typeface="+mn-ea"/>
                <a:cs typeface="Times New Roman" panose="02020603050405020304" pitchFamily="18" charset="0"/>
              </a:rPr>
            </a:br>
            <a:r>
              <a:rPr lang="ja-JP" altLang="ja-JP" sz="3400" b="1" dirty="0">
                <a:latin typeface="+mn-ea"/>
                <a:ea typeface="+mn-ea"/>
                <a:cs typeface="Times New Roman" panose="02020603050405020304" pitchFamily="18" charset="0"/>
              </a:rPr>
              <a:t>国内の事例</a:t>
            </a:r>
            <a:r>
              <a:rPr lang="ja-JP" altLang="en-US" sz="3400" b="1" dirty="0">
                <a:latin typeface="+mn-ea"/>
                <a:ea typeface="+mn-ea"/>
                <a:cs typeface="Times New Roman" panose="02020603050405020304" pitchFamily="18" charset="0"/>
              </a:rPr>
              <a:t>を</a:t>
            </a:r>
            <a:r>
              <a:rPr lang="ja-JP" altLang="ja-JP" sz="3400" b="1" dirty="0">
                <a:latin typeface="+mn-ea"/>
                <a:ea typeface="+mn-ea"/>
                <a:cs typeface="Times New Roman" panose="02020603050405020304" pitchFamily="18" charset="0"/>
              </a:rPr>
              <a:t>知り、</a:t>
            </a:r>
            <a:r>
              <a:rPr lang="ja-JP" altLang="en-US" sz="3400" b="1" dirty="0">
                <a:latin typeface="+mn-ea"/>
                <a:ea typeface="+mn-ea"/>
                <a:cs typeface="Times New Roman" panose="02020603050405020304" pitchFamily="18" charset="0"/>
              </a:rPr>
              <a:t>「</a:t>
            </a:r>
            <a:r>
              <a:rPr lang="ja-JP" altLang="ja-JP" sz="3400" b="1" dirty="0">
                <a:latin typeface="+mn-ea"/>
                <a:ea typeface="+mn-ea"/>
                <a:cs typeface="Times New Roman" panose="02020603050405020304" pitchFamily="18" charset="0"/>
              </a:rPr>
              <a:t>北海道メジャーグループ・プロジェクト</a:t>
            </a:r>
            <a:r>
              <a:rPr lang="en-US" altLang="ja-JP" sz="3400" b="1" dirty="0">
                <a:latin typeface="+mn-ea"/>
                <a:ea typeface="+mn-ea"/>
                <a:cs typeface="Times New Roman" panose="02020603050405020304" pitchFamily="18" charset="0"/>
              </a:rPr>
              <a:t>2022</a:t>
            </a:r>
            <a:r>
              <a:rPr lang="ja-JP" altLang="en-US" sz="3400" b="1" dirty="0">
                <a:latin typeface="+mn-ea"/>
                <a:ea typeface="+mn-ea"/>
                <a:cs typeface="Times New Roman" panose="02020603050405020304" pitchFamily="18" charset="0"/>
              </a:rPr>
              <a:t>の</a:t>
            </a:r>
            <a:r>
              <a:rPr lang="ja-JP" altLang="ja-JP" sz="3400" b="1" dirty="0">
                <a:latin typeface="+mn-ea"/>
                <a:ea typeface="+mn-ea"/>
                <a:cs typeface="Times New Roman" panose="02020603050405020304" pitchFamily="18" charset="0"/>
              </a:rPr>
              <a:t>指標</a:t>
            </a:r>
            <a:r>
              <a:rPr lang="ja-JP" altLang="en-US" sz="3400" b="1" dirty="0">
                <a:latin typeface="+mn-ea"/>
                <a:ea typeface="+mn-ea"/>
                <a:cs typeface="Times New Roman" panose="02020603050405020304" pitchFamily="18" charset="0"/>
              </a:rPr>
              <a:t>」を、</a:t>
            </a:r>
            <a:br>
              <a:rPr lang="en-US" altLang="ja-JP" sz="3400" b="1" dirty="0">
                <a:latin typeface="+mn-ea"/>
                <a:ea typeface="+mn-ea"/>
                <a:cs typeface="Times New Roman" panose="02020603050405020304" pitchFamily="18" charset="0"/>
              </a:rPr>
            </a:br>
            <a:r>
              <a:rPr lang="ja-JP" altLang="en-US" sz="3400" b="1" dirty="0">
                <a:latin typeface="+mn-ea"/>
                <a:ea typeface="+mn-ea"/>
                <a:cs typeface="Times New Roman" panose="02020603050405020304" pitchFamily="18" charset="0"/>
              </a:rPr>
              <a:t>参加者同士で共有しました。</a:t>
            </a:r>
            <a:r>
              <a:rPr lang="ja-JP" altLang="ja-JP" sz="3400" b="1" dirty="0">
                <a:latin typeface="+mn-ea"/>
                <a:ea typeface="+mn-ea"/>
                <a:cs typeface="Times New Roman" panose="02020603050405020304" pitchFamily="18" charset="0"/>
              </a:rPr>
              <a:t> </a:t>
            </a:r>
            <a:r>
              <a:rPr lang="ja-JP" altLang="en-US" sz="3400" b="1" dirty="0">
                <a:latin typeface="+mn-ea"/>
                <a:ea typeface="+mn-ea"/>
                <a:cs typeface="Times New Roman" panose="02020603050405020304" pitchFamily="18" charset="0"/>
              </a:rPr>
              <a:t>（</a:t>
            </a:r>
            <a:r>
              <a:rPr lang="en-US" altLang="ja-JP" sz="3400" b="1" dirty="0">
                <a:latin typeface="+mn-ea"/>
                <a:ea typeface="+mn-ea"/>
                <a:cs typeface="Times New Roman" panose="02020603050405020304" pitchFamily="18" charset="0"/>
              </a:rPr>
              <a:t>2022</a:t>
            </a:r>
            <a:r>
              <a:rPr lang="ja-JP" altLang="en-US" sz="3400" b="1" dirty="0">
                <a:latin typeface="+mn-ea"/>
                <a:ea typeface="+mn-ea"/>
                <a:cs typeface="Times New Roman" panose="02020603050405020304" pitchFamily="18" charset="0"/>
              </a:rPr>
              <a:t>年</a:t>
            </a:r>
            <a:r>
              <a:rPr lang="en-US" altLang="ja-JP" sz="3400" b="1" dirty="0">
                <a:latin typeface="+mn-ea"/>
                <a:ea typeface="+mn-ea"/>
                <a:cs typeface="Times New Roman" panose="02020603050405020304" pitchFamily="18" charset="0"/>
              </a:rPr>
              <a:t>7</a:t>
            </a:r>
            <a:r>
              <a:rPr lang="ja-JP" altLang="en-US" sz="3400" b="1" dirty="0">
                <a:latin typeface="+mn-ea"/>
                <a:ea typeface="+mn-ea"/>
                <a:cs typeface="Times New Roman" panose="02020603050405020304" pitchFamily="18" charset="0"/>
              </a:rPr>
              <a:t>月</a:t>
            </a:r>
            <a:r>
              <a:rPr lang="en-US" altLang="ja-JP" sz="3400" b="1" dirty="0">
                <a:latin typeface="+mn-ea"/>
                <a:ea typeface="+mn-ea"/>
                <a:cs typeface="Times New Roman" panose="02020603050405020304" pitchFamily="18" charset="0"/>
              </a:rPr>
              <a:t>23</a:t>
            </a:r>
            <a:r>
              <a:rPr lang="ja-JP" altLang="en-US" sz="3400" b="1" dirty="0">
                <a:latin typeface="+mn-ea"/>
                <a:ea typeface="+mn-ea"/>
                <a:cs typeface="Times New Roman" panose="02020603050405020304" pitchFamily="18" charset="0"/>
              </a:rPr>
              <a:t>日）</a:t>
            </a:r>
            <a:endParaRPr lang="en-US" altLang="ja-JP" sz="3400" b="1" dirty="0">
              <a:latin typeface="+mn-ea"/>
              <a:ea typeface="+mn-ea"/>
            </a:endParaRPr>
          </a:p>
          <a:p>
            <a:endParaRPr kumimoji="1" lang="ja-JP" altLang="en-US" sz="1800" dirty="0">
              <a:latin typeface="+mn-ea"/>
              <a:ea typeface="+mn-ea"/>
            </a:endParaRPr>
          </a:p>
          <a:p>
            <a:endParaRPr kumimoji="1" lang="ja-JP" altLang="en-US" sz="2400" dirty="0">
              <a:latin typeface="+mn-ea"/>
              <a:ea typeface="+mn-ea"/>
            </a:endParaRPr>
          </a:p>
        </p:txBody>
      </p:sp>
      <p:sp>
        <p:nvSpPr>
          <p:cNvPr id="8" name="コンテンツ プレースホルダー 2">
            <a:extLst>
              <a:ext uri="{FF2B5EF4-FFF2-40B4-BE49-F238E27FC236}">
                <a16:creationId xmlns:a16="http://schemas.microsoft.com/office/drawing/2014/main" id="{67D33E3A-73C2-EB03-85C7-177758FC2904}"/>
              </a:ext>
            </a:extLst>
          </p:cNvPr>
          <p:cNvSpPr txBox="1">
            <a:spLocks/>
          </p:cNvSpPr>
          <p:nvPr/>
        </p:nvSpPr>
        <p:spPr>
          <a:xfrm>
            <a:off x="1309785" y="3116395"/>
            <a:ext cx="10882215" cy="3625371"/>
          </a:xfrm>
          <a:prstGeom prst="rect">
            <a:avLst/>
          </a:prstGeom>
        </p:spPr>
        <p:txBody>
          <a:bodyPr vert="horz" lIns="91440" tIns="9144" rIns="91440" bIns="45720" rtlCol="0">
            <a:normAutofit/>
          </a:bodyPr>
          <a:lstStyle>
            <a:lvl1pPr marL="0" indent="0" algn="l" defTabSz="1219108" rtl="0" eaLnBrk="1" latinLnBrk="0" hangingPunct="1">
              <a:spcBef>
                <a:spcPts val="1067"/>
              </a:spcBef>
              <a:buFont typeface="Arial" pitchFamily="34" charset="0"/>
              <a:buNone/>
              <a:defRPr kumimoji="0" lang="en-US" sz="1867" b="0" i="0" u="none" strike="noStrike" kern="1200" cap="all" spc="533" normalizeH="0" baseline="0" noProof="0" dirty="0" smtClean="0">
                <a:ln>
                  <a:noFill/>
                </a:ln>
                <a:solidFill>
                  <a:schemeClr val="tx1"/>
                </a:solidFill>
                <a:effectLst/>
                <a:uLnTx/>
                <a:uFillTx/>
                <a:latin typeface="+mn-lt"/>
                <a:ea typeface="+mj-ea"/>
                <a:cs typeface="Tunga" pitchFamily="2"/>
              </a:defRPr>
            </a:lvl1pPr>
            <a:lvl2pPr marL="609555"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2pPr>
            <a:lvl3pPr marL="1219108"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3pPr>
            <a:lvl4pPr marL="1828664"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4pPr>
            <a:lvl5pPr marL="2438218"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5pPr>
            <a:lvl6pPr marL="3047772"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6pPr>
            <a:lvl7pPr marL="3657326"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7pPr>
            <a:lvl8pPr marL="4266880"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8pPr>
            <a:lvl9pPr marL="4876435"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9pPr>
          </a:lstStyle>
          <a:p>
            <a:pPr>
              <a:lnSpc>
                <a:spcPts val="3000"/>
              </a:lnSpc>
              <a:spcBef>
                <a:spcPts val="1800"/>
              </a:spcBef>
            </a:pPr>
            <a:r>
              <a:rPr lang="ja-JP" altLang="en-US" sz="2000" b="1" dirty="0">
                <a:latin typeface="+mn-ea"/>
                <a:ea typeface="+mn-ea"/>
                <a:cs typeface="Times New Roman" panose="02020603050405020304" pitchFamily="18" charset="0"/>
              </a:rPr>
              <a:t>・地域指標をつくることの意義と実際について</a:t>
            </a:r>
            <a:br>
              <a:rPr lang="en-US" altLang="ja-JP" sz="2000" b="1" dirty="0">
                <a:latin typeface="+mn-ea"/>
                <a:ea typeface="+mn-ea"/>
                <a:cs typeface="Times New Roman" panose="02020603050405020304" pitchFamily="18" charset="0"/>
              </a:rPr>
            </a:br>
            <a:r>
              <a:rPr lang="ja-JP" altLang="en-US" sz="2000" b="1" dirty="0">
                <a:latin typeface="+mn-ea"/>
                <a:ea typeface="+mn-ea"/>
                <a:cs typeface="Times New Roman" panose="02020603050405020304" pitchFamily="18" charset="0"/>
              </a:rPr>
              <a:t>　長谷川雅子さん （一般社団法人</a:t>
            </a:r>
            <a:r>
              <a:rPr lang="en-US" altLang="ja-JP" sz="2000" b="1" dirty="0">
                <a:latin typeface="+mn-ea"/>
                <a:ea typeface="+mn-ea"/>
                <a:cs typeface="Times New Roman" panose="02020603050405020304" pitchFamily="18" charset="0"/>
              </a:rPr>
              <a:t>CSO</a:t>
            </a:r>
            <a:r>
              <a:rPr lang="ja-JP" altLang="en-US" sz="2000" b="1" dirty="0">
                <a:latin typeface="+mn-ea"/>
                <a:ea typeface="+mn-ea"/>
                <a:cs typeface="Times New Roman" panose="02020603050405020304" pitchFamily="18" charset="0"/>
              </a:rPr>
              <a:t>ネットワーク）</a:t>
            </a:r>
            <a:endParaRPr lang="en-US" altLang="ja-JP" sz="2000" b="1" dirty="0">
              <a:latin typeface="+mn-ea"/>
              <a:ea typeface="+mn-ea"/>
              <a:cs typeface="Times New Roman" panose="02020603050405020304" pitchFamily="18" charset="0"/>
            </a:endParaRPr>
          </a:p>
          <a:p>
            <a:pPr>
              <a:lnSpc>
                <a:spcPts val="3000"/>
              </a:lnSpc>
              <a:spcBef>
                <a:spcPts val="1800"/>
              </a:spcBef>
            </a:pPr>
            <a:r>
              <a:rPr lang="ja-JP" altLang="en-US" sz="2000" b="1" dirty="0">
                <a:latin typeface="+mn-ea"/>
                <a:ea typeface="+mn-ea"/>
                <a:cs typeface="Times New Roman" panose="02020603050405020304" pitchFamily="18" charset="0"/>
              </a:rPr>
              <a:t>・富山からの事例報告</a:t>
            </a:r>
            <a:br>
              <a:rPr lang="en-US" altLang="ja-JP" sz="2000" b="1" dirty="0">
                <a:latin typeface="+mn-ea"/>
                <a:ea typeface="+mn-ea"/>
                <a:cs typeface="Times New Roman" panose="02020603050405020304" pitchFamily="18" charset="0"/>
              </a:rPr>
            </a:br>
            <a:r>
              <a:rPr lang="ja-JP" altLang="en-US" sz="2000" b="1" dirty="0">
                <a:latin typeface="+mn-ea"/>
                <a:ea typeface="+mn-ea"/>
                <a:cs typeface="Times New Roman" panose="02020603050405020304" pitchFamily="18" charset="0"/>
              </a:rPr>
              <a:t>　堺勇人さん （一般社団法人プラットフォームとやま（</a:t>
            </a:r>
            <a:r>
              <a:rPr lang="en-US" altLang="ja-JP" sz="2000" b="1" dirty="0">
                <a:latin typeface="+mn-ea"/>
                <a:ea typeface="+mn-ea"/>
                <a:cs typeface="Times New Roman" panose="02020603050405020304" pitchFamily="18" charset="0"/>
              </a:rPr>
              <a:t>PEC</a:t>
            </a:r>
            <a:r>
              <a:rPr lang="ja-JP" altLang="en-US" sz="2000" b="1" dirty="0">
                <a:latin typeface="+mn-ea"/>
                <a:ea typeface="+mn-ea"/>
                <a:cs typeface="Times New Roman" panose="02020603050405020304" pitchFamily="18" charset="0"/>
              </a:rPr>
              <a:t>とやま）</a:t>
            </a:r>
            <a:br>
              <a:rPr lang="en-US" altLang="ja-JP" sz="2000" b="1" dirty="0">
                <a:latin typeface="+mn-ea"/>
                <a:ea typeface="+mn-ea"/>
                <a:cs typeface="Times New Roman" panose="02020603050405020304" pitchFamily="18" charset="0"/>
              </a:rPr>
            </a:br>
            <a:r>
              <a:rPr lang="ja-JP" altLang="en-US" sz="2000" b="1" dirty="0">
                <a:latin typeface="+mn-ea"/>
                <a:ea typeface="+mn-ea"/>
                <a:cs typeface="Times New Roman" panose="02020603050405020304" pitchFamily="18" charset="0"/>
              </a:rPr>
              <a:t>　　　　　　　　　常務理事・事務局長）</a:t>
            </a:r>
            <a:endParaRPr lang="en-US" altLang="ja-JP" sz="2000" b="1" dirty="0">
              <a:latin typeface="+mn-ea"/>
              <a:ea typeface="+mn-ea"/>
              <a:cs typeface="Times New Roman" panose="02020603050405020304" pitchFamily="18" charset="0"/>
            </a:endParaRPr>
          </a:p>
          <a:p>
            <a:pPr>
              <a:lnSpc>
                <a:spcPts val="3000"/>
              </a:lnSpc>
              <a:spcBef>
                <a:spcPts val="1800"/>
              </a:spcBef>
            </a:pPr>
            <a:r>
              <a:rPr lang="ja-JP" altLang="en-US" sz="2000" b="1" dirty="0">
                <a:latin typeface="+mn-ea"/>
                <a:ea typeface="+mn-ea"/>
                <a:cs typeface="Times New Roman" panose="02020603050405020304" pitchFamily="18" charset="0"/>
              </a:rPr>
              <a:t>・静岡からの事例報告</a:t>
            </a:r>
            <a:br>
              <a:rPr lang="en-US" altLang="ja-JP" sz="2000" b="1" dirty="0">
                <a:latin typeface="+mn-ea"/>
                <a:ea typeface="+mn-ea"/>
                <a:cs typeface="Times New Roman" panose="02020603050405020304" pitchFamily="18" charset="0"/>
              </a:rPr>
            </a:br>
            <a:r>
              <a:rPr lang="ja-JP" altLang="en-US" sz="2000" b="1" dirty="0">
                <a:latin typeface="+mn-ea"/>
                <a:ea typeface="+mn-ea"/>
                <a:cs typeface="Times New Roman" panose="02020603050405020304" pitchFamily="18" charset="0"/>
              </a:rPr>
              <a:t>　木村聡さん　（しずおか</a:t>
            </a:r>
            <a:r>
              <a:rPr lang="en-US" altLang="ja-JP" sz="2000" b="1" dirty="0">
                <a:latin typeface="+mn-ea"/>
                <a:ea typeface="+mn-ea"/>
                <a:cs typeface="Times New Roman" panose="02020603050405020304" pitchFamily="18" charset="0"/>
              </a:rPr>
              <a:t>SDGs</a:t>
            </a:r>
            <a:r>
              <a:rPr lang="ja-JP" altLang="en-US" sz="2000" b="1" dirty="0">
                <a:latin typeface="+mn-ea"/>
                <a:ea typeface="+mn-ea"/>
                <a:cs typeface="Times New Roman" panose="02020603050405020304" pitchFamily="18" charset="0"/>
              </a:rPr>
              <a:t>ネットワーク）　</a:t>
            </a:r>
            <a:br>
              <a:rPr lang="en-US" altLang="ja-JP" sz="2000" b="1" dirty="0">
                <a:latin typeface="+mn-ea"/>
                <a:ea typeface="+mn-ea"/>
                <a:cs typeface="Times New Roman" panose="02020603050405020304" pitchFamily="18" charset="0"/>
              </a:rPr>
            </a:br>
            <a:endParaRPr kumimoji="1" lang="ja-JP" altLang="en-US" sz="2000" dirty="0">
              <a:latin typeface="+mn-ea"/>
              <a:ea typeface="+mn-ea"/>
            </a:endParaRPr>
          </a:p>
          <a:p>
            <a:pPr>
              <a:lnSpc>
                <a:spcPts val="3000"/>
              </a:lnSpc>
            </a:pPr>
            <a:endParaRPr kumimoji="1" lang="ja-JP" altLang="en-US" sz="2400" dirty="0">
              <a:latin typeface="+mn-ea"/>
              <a:ea typeface="+mn-ea"/>
            </a:endParaRPr>
          </a:p>
        </p:txBody>
      </p:sp>
    </p:spTree>
    <p:extLst>
      <p:ext uri="{BB962C8B-B14F-4D97-AF65-F5344CB8AC3E}">
        <p14:creationId xmlns:p14="http://schemas.microsoft.com/office/powerpoint/2010/main" val="309204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6285ABA6-B0F8-4E65-99D2-3453731EA29E}"/>
              </a:ext>
            </a:extLst>
          </p:cNvPr>
          <p:cNvSpPr txBox="1">
            <a:spLocks/>
          </p:cNvSpPr>
          <p:nvPr/>
        </p:nvSpPr>
        <p:spPr>
          <a:xfrm>
            <a:off x="1529011" y="10283"/>
            <a:ext cx="8700655" cy="1878531"/>
          </a:xfrm>
          <a:prstGeom prst="rect">
            <a:avLst/>
          </a:prstGeom>
        </p:spPr>
        <p:txBody>
          <a:bodyPr vert="horz" lIns="91440" tIns="45720" rIns="91440" bIns="9144" rtlCol="0" anchor="b">
            <a:normAutofit/>
          </a:bodyPr>
          <a:lstStyle>
            <a:lvl1pPr algn="l" defTabSz="1219139" rtl="0" eaLnBrk="1" latinLnBrk="0" hangingPunct="1">
              <a:spcBef>
                <a:spcPct val="0"/>
              </a:spcBef>
              <a:buNone/>
              <a:defRPr kumimoji="1" sz="4267" kern="1200" cap="all" baseline="0">
                <a:solidFill>
                  <a:schemeClr val="tx1"/>
                </a:solidFill>
                <a:latin typeface="+mj-lt"/>
                <a:ea typeface="+mj-ea"/>
                <a:cs typeface="+mj-cs"/>
              </a:defRPr>
            </a:lvl1pPr>
          </a:lstStyle>
          <a:p>
            <a:endParaRPr lang="ja-JP" altLang="en-US" sz="2000" dirty="0">
              <a:latin typeface="HGPｺﾞｼｯｸM" panose="020B0600000000000000" pitchFamily="50" charset="-128"/>
              <a:ea typeface="HGPｺﾞｼｯｸM" panose="020B0600000000000000" pitchFamily="50" charset="-128"/>
            </a:endParaRPr>
          </a:p>
        </p:txBody>
      </p:sp>
      <p:sp>
        <p:nvSpPr>
          <p:cNvPr id="9" name="テキスト ボックス 8"/>
          <p:cNvSpPr txBox="1"/>
          <p:nvPr/>
        </p:nvSpPr>
        <p:spPr>
          <a:xfrm>
            <a:off x="3030077" y="3406525"/>
            <a:ext cx="184731" cy="369332"/>
          </a:xfrm>
          <a:prstGeom prst="rect">
            <a:avLst/>
          </a:prstGeom>
          <a:noFill/>
        </p:spPr>
        <p:txBody>
          <a:bodyPr wrap="none" rtlCol="0">
            <a:spAutoFit/>
          </a:bodyPr>
          <a:lstStyle/>
          <a:p>
            <a:endParaRPr kumimoji="1" lang="ja-JP" altLang="en-US" dirty="0"/>
          </a:p>
        </p:txBody>
      </p:sp>
      <p:sp>
        <p:nvSpPr>
          <p:cNvPr id="2" name="タイトル 1">
            <a:extLst>
              <a:ext uri="{FF2B5EF4-FFF2-40B4-BE49-F238E27FC236}">
                <a16:creationId xmlns:a16="http://schemas.microsoft.com/office/drawing/2014/main" id="{06AA2149-13CC-2AE0-CB15-8C31FBF320DF}"/>
              </a:ext>
            </a:extLst>
          </p:cNvPr>
          <p:cNvSpPr txBox="1">
            <a:spLocks/>
          </p:cNvSpPr>
          <p:nvPr/>
        </p:nvSpPr>
        <p:spPr>
          <a:xfrm>
            <a:off x="1962334" y="743748"/>
            <a:ext cx="3163957" cy="686489"/>
          </a:xfrm>
          <a:prstGeom prst="rect">
            <a:avLst/>
          </a:prstGeom>
        </p:spPr>
        <p:txBody>
          <a:bodyPr vert="horz" lIns="91440" tIns="45720" rIns="91440" bIns="9144" rtlCol="0" anchor="b">
            <a:noAutofit/>
          </a:bodyPr>
          <a:lstStyle>
            <a:lvl1pPr algn="l" defTabSz="1219108" rtl="0" eaLnBrk="1" latinLnBrk="0" hangingPunct="1">
              <a:spcBef>
                <a:spcPct val="0"/>
              </a:spcBef>
              <a:buNone/>
              <a:defRPr kumimoji="1" sz="4267" kern="1200" cap="all" baseline="0">
                <a:solidFill>
                  <a:schemeClr val="tx1"/>
                </a:solidFill>
                <a:latin typeface="+mj-lt"/>
                <a:ea typeface="+mj-ea"/>
                <a:cs typeface="+mj-cs"/>
              </a:defRPr>
            </a:lvl1pPr>
          </a:lstStyle>
          <a:p>
            <a:r>
              <a:rPr lang="ja-JP" altLang="en-US" dirty="0">
                <a:latin typeface="+mn-ea"/>
                <a:ea typeface="+mn-ea"/>
              </a:rPr>
              <a:t>今日は</a:t>
            </a:r>
            <a:r>
              <a:rPr lang="en-US" altLang="ja-JP" dirty="0">
                <a:latin typeface="+mn-ea"/>
                <a:ea typeface="+mn-ea"/>
              </a:rPr>
              <a:t>…</a:t>
            </a:r>
            <a:endParaRPr lang="ja-JP" altLang="en-US" dirty="0">
              <a:latin typeface="+mn-ea"/>
              <a:ea typeface="+mn-ea"/>
            </a:endParaRPr>
          </a:p>
        </p:txBody>
      </p:sp>
      <p:sp>
        <p:nvSpPr>
          <p:cNvPr id="4" name="コンテンツ プレースホルダー 2">
            <a:extLst>
              <a:ext uri="{FF2B5EF4-FFF2-40B4-BE49-F238E27FC236}">
                <a16:creationId xmlns:a16="http://schemas.microsoft.com/office/drawing/2014/main" id="{572AE682-1CE7-005D-1BCB-6CE98129794D}"/>
              </a:ext>
            </a:extLst>
          </p:cNvPr>
          <p:cNvSpPr txBox="1">
            <a:spLocks/>
          </p:cNvSpPr>
          <p:nvPr/>
        </p:nvSpPr>
        <p:spPr>
          <a:xfrm>
            <a:off x="1045607" y="2089000"/>
            <a:ext cx="10515600" cy="3373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1219108">
              <a:spcBef>
                <a:spcPts val="1067"/>
              </a:spcBef>
              <a:buNone/>
            </a:pPr>
            <a:r>
              <a:rPr lang="ja-JP" altLang="en-US" sz="2400" cap="all" spc="533" dirty="0">
                <a:latin typeface="+mn-ea"/>
                <a:cs typeface="Tunga" pitchFamily="2"/>
              </a:rPr>
              <a:t>・持続可能な社会づくりにおいて</a:t>
            </a:r>
            <a:endParaRPr lang="en-US" altLang="ja-JP" sz="2400" cap="all" spc="533" dirty="0">
              <a:latin typeface="+mn-ea"/>
              <a:cs typeface="Tunga" pitchFamily="2"/>
            </a:endParaRPr>
          </a:p>
          <a:p>
            <a:pPr marL="0" indent="0" defTabSz="1219108">
              <a:spcBef>
                <a:spcPts val="1067"/>
              </a:spcBef>
              <a:buNone/>
            </a:pPr>
            <a:r>
              <a:rPr lang="ja-JP" altLang="en-US" sz="2400" cap="all" spc="533" dirty="0">
                <a:latin typeface="+mn-ea"/>
                <a:cs typeface="Tunga" pitchFamily="2"/>
              </a:rPr>
              <a:t>　「誰一人取り残さない」ことを目指し、</a:t>
            </a:r>
            <a:endParaRPr lang="en-US" altLang="ja-JP" sz="2400" cap="all" spc="533" dirty="0">
              <a:latin typeface="+mn-ea"/>
              <a:cs typeface="Tunga" pitchFamily="2"/>
            </a:endParaRPr>
          </a:p>
          <a:p>
            <a:pPr marL="0" indent="0" defTabSz="1219108">
              <a:spcBef>
                <a:spcPts val="1067"/>
              </a:spcBef>
              <a:buNone/>
            </a:pPr>
            <a:r>
              <a:rPr lang="ja-JP" altLang="en-US" sz="2400" cap="all" spc="533" dirty="0">
                <a:latin typeface="+mn-ea"/>
                <a:cs typeface="Tunga" pitchFamily="2"/>
              </a:rPr>
              <a:t>　様々なセクターごとに重ねられてきた対話や活動の報告と</a:t>
            </a:r>
            <a:endParaRPr lang="en-US" altLang="ja-JP" sz="2400" cap="all" spc="533" dirty="0">
              <a:latin typeface="+mn-ea"/>
              <a:cs typeface="Tunga" pitchFamily="2"/>
            </a:endParaRPr>
          </a:p>
          <a:p>
            <a:pPr marL="0" indent="0" defTabSz="1219108">
              <a:spcBef>
                <a:spcPts val="1067"/>
              </a:spcBef>
              <a:buNone/>
            </a:pPr>
            <a:r>
              <a:rPr lang="ja-JP" altLang="en-US" sz="2400" cap="all" spc="533" dirty="0">
                <a:latin typeface="+mn-ea"/>
                <a:cs typeface="Tunga" pitchFamily="2"/>
              </a:rPr>
              <a:t>　そこから生まれた指標を共有する。</a:t>
            </a:r>
            <a:endParaRPr lang="en-US" altLang="ja-JP" sz="2400" cap="all" spc="533" dirty="0">
              <a:latin typeface="+mn-ea"/>
              <a:cs typeface="Tunga" pitchFamily="2"/>
            </a:endParaRPr>
          </a:p>
          <a:p>
            <a:pPr marL="0" indent="0" defTabSz="1219108">
              <a:spcBef>
                <a:spcPts val="1067"/>
              </a:spcBef>
              <a:buNone/>
            </a:pPr>
            <a:endParaRPr lang="en-US" altLang="ja-JP" sz="2400" cap="all" spc="533" dirty="0">
              <a:latin typeface="+mn-ea"/>
              <a:cs typeface="Tunga" pitchFamily="2"/>
            </a:endParaRPr>
          </a:p>
          <a:p>
            <a:pPr marL="0" indent="0" defTabSz="1219108">
              <a:spcBef>
                <a:spcPts val="1067"/>
              </a:spcBef>
              <a:buNone/>
            </a:pPr>
            <a:r>
              <a:rPr lang="ja-JP" altLang="en-US" sz="2400" cap="all" spc="533" dirty="0">
                <a:latin typeface="+mn-ea"/>
                <a:cs typeface="Tunga" pitchFamily="2"/>
              </a:rPr>
              <a:t>・意見交換をすることで各セクター、参加のみなさまの</a:t>
            </a:r>
            <a:endParaRPr lang="en-US" altLang="ja-JP" sz="2400" cap="all" spc="533" dirty="0">
              <a:latin typeface="+mn-ea"/>
              <a:cs typeface="Tunga" pitchFamily="2"/>
            </a:endParaRPr>
          </a:p>
          <a:p>
            <a:pPr marL="0" indent="0" defTabSz="1219108">
              <a:spcBef>
                <a:spcPts val="1067"/>
              </a:spcBef>
              <a:buNone/>
            </a:pPr>
            <a:r>
              <a:rPr lang="ja-JP" altLang="en-US" sz="2400" cap="all" spc="533" dirty="0">
                <a:latin typeface="+mn-ea"/>
                <a:cs typeface="Tunga" pitchFamily="2"/>
              </a:rPr>
              <a:t>　課題解決に役立つアイデアや北海道の未来像を探り、</a:t>
            </a:r>
            <a:endParaRPr lang="en-US" altLang="ja-JP" sz="2400" cap="all" spc="533" dirty="0">
              <a:latin typeface="+mn-ea"/>
              <a:cs typeface="Tunga" pitchFamily="2"/>
            </a:endParaRPr>
          </a:p>
          <a:p>
            <a:pPr marL="0" indent="0" defTabSz="1219108">
              <a:spcBef>
                <a:spcPts val="1067"/>
              </a:spcBef>
              <a:buNone/>
            </a:pPr>
            <a:r>
              <a:rPr lang="ja-JP" altLang="en-US" sz="2400" cap="all" spc="533" dirty="0">
                <a:latin typeface="+mn-ea"/>
                <a:cs typeface="Tunga" pitchFamily="2"/>
              </a:rPr>
              <a:t>　成果を社会に発信していく。</a:t>
            </a:r>
          </a:p>
        </p:txBody>
      </p:sp>
    </p:spTree>
    <p:extLst>
      <p:ext uri="{BB962C8B-B14F-4D97-AF65-F5344CB8AC3E}">
        <p14:creationId xmlns:p14="http://schemas.microsoft.com/office/powerpoint/2010/main" val="229980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6285ABA6-B0F8-4E65-99D2-3453731EA29E}"/>
              </a:ext>
            </a:extLst>
          </p:cNvPr>
          <p:cNvSpPr txBox="1">
            <a:spLocks/>
          </p:cNvSpPr>
          <p:nvPr/>
        </p:nvSpPr>
        <p:spPr>
          <a:xfrm>
            <a:off x="1529011" y="10283"/>
            <a:ext cx="8700655" cy="1878531"/>
          </a:xfrm>
          <a:prstGeom prst="rect">
            <a:avLst/>
          </a:prstGeom>
        </p:spPr>
        <p:txBody>
          <a:bodyPr vert="horz" lIns="91440" tIns="45720" rIns="91440" bIns="9144" rtlCol="0" anchor="b">
            <a:normAutofit/>
          </a:bodyPr>
          <a:lstStyle>
            <a:lvl1pPr algn="l" defTabSz="1219139" rtl="0" eaLnBrk="1" latinLnBrk="0" hangingPunct="1">
              <a:spcBef>
                <a:spcPct val="0"/>
              </a:spcBef>
              <a:buNone/>
              <a:defRPr kumimoji="1" sz="4267" kern="1200" cap="all" baseline="0">
                <a:solidFill>
                  <a:schemeClr val="tx1"/>
                </a:solidFill>
                <a:latin typeface="+mj-lt"/>
                <a:ea typeface="+mj-ea"/>
                <a:cs typeface="+mj-cs"/>
              </a:defRPr>
            </a:lvl1pPr>
          </a:lstStyle>
          <a:p>
            <a:endParaRPr lang="ja-JP" altLang="en-US" sz="2000" dirty="0">
              <a:latin typeface="HGPｺﾞｼｯｸM" panose="020B0600000000000000" pitchFamily="50" charset="-128"/>
              <a:ea typeface="HGPｺﾞｼｯｸM" panose="020B0600000000000000" pitchFamily="50" charset="-128"/>
            </a:endParaRPr>
          </a:p>
        </p:txBody>
      </p:sp>
      <p:sp>
        <p:nvSpPr>
          <p:cNvPr id="9" name="テキスト ボックス 8"/>
          <p:cNvSpPr txBox="1"/>
          <p:nvPr/>
        </p:nvSpPr>
        <p:spPr>
          <a:xfrm>
            <a:off x="3030077" y="3406525"/>
            <a:ext cx="184731" cy="369332"/>
          </a:xfrm>
          <a:prstGeom prst="rect">
            <a:avLst/>
          </a:prstGeom>
          <a:noFill/>
        </p:spPr>
        <p:txBody>
          <a:bodyPr wrap="none" rtlCol="0">
            <a:spAutoFit/>
          </a:bodyPr>
          <a:lstStyle/>
          <a:p>
            <a:endParaRPr kumimoji="1" lang="ja-JP" altLang="en-US" dirty="0"/>
          </a:p>
        </p:txBody>
      </p:sp>
      <p:sp>
        <p:nvSpPr>
          <p:cNvPr id="2" name="タイトル 1">
            <a:extLst>
              <a:ext uri="{FF2B5EF4-FFF2-40B4-BE49-F238E27FC236}">
                <a16:creationId xmlns:a16="http://schemas.microsoft.com/office/drawing/2014/main" id="{467E8018-31EC-218A-A2B9-5DE37FC84964}"/>
              </a:ext>
            </a:extLst>
          </p:cNvPr>
          <p:cNvSpPr txBox="1">
            <a:spLocks/>
          </p:cNvSpPr>
          <p:nvPr/>
        </p:nvSpPr>
        <p:spPr>
          <a:xfrm>
            <a:off x="1962335" y="376090"/>
            <a:ext cx="3733800" cy="1325563"/>
          </a:xfrm>
          <a:prstGeom prst="rect">
            <a:avLst/>
          </a:prstGeom>
        </p:spPr>
        <p:txBody>
          <a:bodyPr vert="horz" lIns="91440" tIns="45720" rIns="91440" bIns="9144" rtlCol="0" anchor="b">
            <a:noAutofit/>
          </a:bodyPr>
          <a:lstStyle>
            <a:lvl1pPr algn="l" defTabSz="1219108" rtl="0" eaLnBrk="1" latinLnBrk="0" hangingPunct="1">
              <a:spcBef>
                <a:spcPct val="0"/>
              </a:spcBef>
              <a:buNone/>
              <a:defRPr kumimoji="1" sz="4267" kern="1200" cap="all" baseline="0">
                <a:solidFill>
                  <a:schemeClr val="tx1"/>
                </a:solidFill>
                <a:latin typeface="+mj-lt"/>
                <a:ea typeface="+mj-ea"/>
                <a:cs typeface="+mj-cs"/>
              </a:defRPr>
            </a:lvl1pPr>
          </a:lstStyle>
          <a:p>
            <a:r>
              <a:rPr lang="ja-JP" altLang="en-US" dirty="0">
                <a:latin typeface="+mn-ea"/>
                <a:ea typeface="+mn-ea"/>
              </a:rPr>
              <a:t>今日の参加者</a:t>
            </a:r>
          </a:p>
        </p:txBody>
      </p:sp>
      <p:sp>
        <p:nvSpPr>
          <p:cNvPr id="3" name="コンテンツ プレースホルダー 2">
            <a:extLst>
              <a:ext uri="{FF2B5EF4-FFF2-40B4-BE49-F238E27FC236}">
                <a16:creationId xmlns:a16="http://schemas.microsoft.com/office/drawing/2014/main" id="{23B6019D-9FDB-3F09-64BB-B30CC8C5654B}"/>
              </a:ext>
            </a:extLst>
          </p:cNvPr>
          <p:cNvSpPr txBox="1">
            <a:spLocks/>
          </p:cNvSpPr>
          <p:nvPr/>
        </p:nvSpPr>
        <p:spPr>
          <a:xfrm>
            <a:off x="891208" y="2270618"/>
            <a:ext cx="11072149" cy="2271813"/>
          </a:xfrm>
          <a:prstGeom prst="rect">
            <a:avLst/>
          </a:prstGeom>
        </p:spPr>
        <p:txBody>
          <a:bodyPr vert="horz" lIns="91440" tIns="9144" rIns="91440" bIns="45720" rtlCol="0">
            <a:noAutofit/>
          </a:bodyPr>
          <a:lstStyle>
            <a:lvl1pPr marL="0" indent="0" algn="l" defTabSz="1219108" rtl="0" eaLnBrk="1" latinLnBrk="0" hangingPunct="1">
              <a:spcBef>
                <a:spcPts val="1067"/>
              </a:spcBef>
              <a:buFont typeface="Arial" pitchFamily="34" charset="0"/>
              <a:buNone/>
              <a:defRPr kumimoji="0" lang="en-US" sz="1867" b="0" i="0" u="none" strike="noStrike" kern="1200" cap="all" spc="533" normalizeH="0" baseline="0" noProof="0" dirty="0" smtClean="0">
                <a:ln>
                  <a:noFill/>
                </a:ln>
                <a:solidFill>
                  <a:schemeClr val="tx1"/>
                </a:solidFill>
                <a:effectLst/>
                <a:uLnTx/>
                <a:uFillTx/>
                <a:latin typeface="+mn-lt"/>
                <a:ea typeface="+mj-ea"/>
                <a:cs typeface="Tunga" pitchFamily="2"/>
              </a:defRPr>
            </a:lvl1pPr>
            <a:lvl2pPr marL="609555"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2pPr>
            <a:lvl3pPr marL="1219108"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3pPr>
            <a:lvl4pPr marL="1828664"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4pPr>
            <a:lvl5pPr marL="2438218"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5pPr>
            <a:lvl6pPr marL="3047772"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6pPr>
            <a:lvl7pPr marL="3657326"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7pPr>
            <a:lvl8pPr marL="4266880"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8pPr>
            <a:lvl9pPr marL="4876435"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9pPr>
          </a:lstStyle>
          <a:p>
            <a:r>
              <a:rPr kumimoji="1" lang="ja-JP" altLang="en-US" sz="2400" dirty="0">
                <a:latin typeface="+mn-ea"/>
                <a:ea typeface="+mn-ea"/>
              </a:rPr>
              <a:t>・メジャーグループプロジェクトに参加したことのある人</a:t>
            </a:r>
            <a:r>
              <a:rPr kumimoji="1" lang="en-US" altLang="ja-JP" sz="2400" dirty="0">
                <a:latin typeface="+mn-ea"/>
                <a:ea typeface="+mn-ea"/>
              </a:rPr>
              <a:t>/</a:t>
            </a:r>
            <a:r>
              <a:rPr kumimoji="1" lang="ja-JP" altLang="en-US" sz="2400" dirty="0">
                <a:latin typeface="+mn-ea"/>
                <a:ea typeface="+mn-ea"/>
              </a:rPr>
              <a:t>ない人</a:t>
            </a:r>
          </a:p>
          <a:p>
            <a:r>
              <a:rPr lang="ja-JP" altLang="en-US" sz="2400" dirty="0">
                <a:latin typeface="+mn-ea"/>
                <a:ea typeface="+mn-ea"/>
              </a:rPr>
              <a:t>・様々な所属の人</a:t>
            </a:r>
            <a:r>
              <a:rPr lang="en-US" altLang="ja-JP" sz="2400" dirty="0">
                <a:latin typeface="+mn-ea"/>
                <a:ea typeface="+mn-ea"/>
              </a:rPr>
              <a:t>/</a:t>
            </a:r>
            <a:r>
              <a:rPr lang="ja-JP" altLang="en-US" sz="2400" dirty="0">
                <a:latin typeface="+mn-ea"/>
                <a:ea typeface="+mn-ea"/>
              </a:rPr>
              <a:t>肩書のない人</a:t>
            </a:r>
          </a:p>
          <a:p>
            <a:r>
              <a:rPr kumimoji="1" lang="ja-JP" altLang="en-US" sz="2400" dirty="0">
                <a:latin typeface="+mn-ea"/>
                <a:ea typeface="+mn-ea"/>
              </a:rPr>
              <a:t>・複雑な思いのある人</a:t>
            </a:r>
          </a:p>
          <a:p>
            <a:r>
              <a:rPr kumimoji="1" lang="ja-JP" altLang="en-US" sz="2400" dirty="0">
                <a:latin typeface="+mn-ea"/>
                <a:ea typeface="+mn-ea"/>
              </a:rPr>
              <a:t>・障害のある人</a:t>
            </a:r>
            <a:r>
              <a:rPr kumimoji="1" lang="en-US" altLang="ja-JP" sz="2400" dirty="0">
                <a:latin typeface="+mn-ea"/>
                <a:ea typeface="+mn-ea"/>
              </a:rPr>
              <a:t>/</a:t>
            </a:r>
            <a:r>
              <a:rPr kumimoji="1" lang="ja-JP" altLang="en-US" sz="2400" dirty="0">
                <a:latin typeface="+mn-ea"/>
                <a:ea typeface="+mn-ea"/>
              </a:rPr>
              <a:t>ない人</a:t>
            </a:r>
          </a:p>
        </p:txBody>
      </p:sp>
      <p:sp>
        <p:nvSpPr>
          <p:cNvPr id="4" name="テキスト ボックス 3">
            <a:extLst>
              <a:ext uri="{FF2B5EF4-FFF2-40B4-BE49-F238E27FC236}">
                <a16:creationId xmlns:a16="http://schemas.microsoft.com/office/drawing/2014/main" id="{D13072A3-9DF2-1653-A757-433E30C6738B}"/>
              </a:ext>
            </a:extLst>
          </p:cNvPr>
          <p:cNvSpPr txBox="1"/>
          <p:nvPr/>
        </p:nvSpPr>
        <p:spPr>
          <a:xfrm>
            <a:off x="1529011" y="5124340"/>
            <a:ext cx="8330518" cy="1107996"/>
          </a:xfrm>
          <a:prstGeom prst="rect">
            <a:avLst/>
          </a:prstGeom>
          <a:noFill/>
        </p:spPr>
        <p:txBody>
          <a:bodyPr wrap="square" rtlCol="0">
            <a:spAutoFit/>
          </a:bodyPr>
          <a:lstStyle/>
          <a:p>
            <a:pPr defTabSz="1219108">
              <a:spcBef>
                <a:spcPts val="1067"/>
              </a:spcBef>
            </a:pPr>
            <a:r>
              <a:rPr lang="ja-JP" altLang="en-US" sz="2400" cap="all" spc="533" dirty="0">
                <a:latin typeface="+mn-ea"/>
                <a:cs typeface="Tunga" pitchFamily="2"/>
              </a:rPr>
              <a:t>いろんな人が参加している（参加しうる）ということを頭の片隅に置いて参加してみてください</a:t>
            </a:r>
          </a:p>
          <a:p>
            <a:endParaRPr kumimoji="1" lang="ja-JP" altLang="en-US" dirty="0">
              <a:latin typeface="+mn-ea"/>
            </a:endParaRPr>
          </a:p>
        </p:txBody>
      </p:sp>
    </p:spTree>
    <p:extLst>
      <p:ext uri="{BB962C8B-B14F-4D97-AF65-F5344CB8AC3E}">
        <p14:creationId xmlns:p14="http://schemas.microsoft.com/office/powerpoint/2010/main" val="286024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6285ABA6-B0F8-4E65-99D2-3453731EA29E}"/>
              </a:ext>
            </a:extLst>
          </p:cNvPr>
          <p:cNvSpPr txBox="1">
            <a:spLocks/>
          </p:cNvSpPr>
          <p:nvPr/>
        </p:nvSpPr>
        <p:spPr>
          <a:xfrm>
            <a:off x="1529011" y="10283"/>
            <a:ext cx="8700655" cy="1878531"/>
          </a:xfrm>
          <a:prstGeom prst="rect">
            <a:avLst/>
          </a:prstGeom>
        </p:spPr>
        <p:txBody>
          <a:bodyPr vert="horz" lIns="91440" tIns="45720" rIns="91440" bIns="9144" rtlCol="0" anchor="b">
            <a:normAutofit/>
          </a:bodyPr>
          <a:lstStyle>
            <a:lvl1pPr algn="l" defTabSz="1219139" rtl="0" eaLnBrk="1" latinLnBrk="0" hangingPunct="1">
              <a:spcBef>
                <a:spcPct val="0"/>
              </a:spcBef>
              <a:buNone/>
              <a:defRPr kumimoji="1" sz="4267" kern="1200" cap="all" baseline="0">
                <a:solidFill>
                  <a:schemeClr val="tx1"/>
                </a:solidFill>
                <a:latin typeface="+mj-lt"/>
                <a:ea typeface="+mj-ea"/>
                <a:cs typeface="+mj-cs"/>
              </a:defRPr>
            </a:lvl1pPr>
          </a:lstStyle>
          <a:p>
            <a:endParaRPr lang="ja-JP" altLang="en-US" sz="2000" dirty="0">
              <a:latin typeface="HGPｺﾞｼｯｸM" panose="020B0600000000000000" pitchFamily="50" charset="-128"/>
              <a:ea typeface="HGPｺﾞｼｯｸM" panose="020B0600000000000000" pitchFamily="50" charset="-128"/>
            </a:endParaRPr>
          </a:p>
        </p:txBody>
      </p:sp>
      <p:sp>
        <p:nvSpPr>
          <p:cNvPr id="9" name="テキスト ボックス 8"/>
          <p:cNvSpPr txBox="1"/>
          <p:nvPr/>
        </p:nvSpPr>
        <p:spPr>
          <a:xfrm>
            <a:off x="3030077" y="3406525"/>
            <a:ext cx="184731" cy="369332"/>
          </a:xfrm>
          <a:prstGeom prst="rect">
            <a:avLst/>
          </a:prstGeom>
          <a:noFill/>
        </p:spPr>
        <p:txBody>
          <a:bodyPr wrap="none" rtlCol="0">
            <a:spAutoFit/>
          </a:bodyPr>
          <a:lstStyle/>
          <a:p>
            <a:endParaRPr kumimoji="1" lang="ja-JP" altLang="en-US" dirty="0"/>
          </a:p>
        </p:txBody>
      </p:sp>
      <p:sp>
        <p:nvSpPr>
          <p:cNvPr id="3" name="コンテンツ プレースホルダー 2">
            <a:extLst>
              <a:ext uri="{FF2B5EF4-FFF2-40B4-BE49-F238E27FC236}">
                <a16:creationId xmlns:a16="http://schemas.microsoft.com/office/drawing/2014/main" id="{23B6019D-9FDB-3F09-64BB-B30CC8C5654B}"/>
              </a:ext>
            </a:extLst>
          </p:cNvPr>
          <p:cNvSpPr txBox="1">
            <a:spLocks/>
          </p:cNvSpPr>
          <p:nvPr/>
        </p:nvSpPr>
        <p:spPr>
          <a:xfrm>
            <a:off x="1964634" y="2455285"/>
            <a:ext cx="11072149" cy="2271813"/>
          </a:xfrm>
          <a:prstGeom prst="rect">
            <a:avLst/>
          </a:prstGeom>
        </p:spPr>
        <p:txBody>
          <a:bodyPr vert="horz" lIns="91440" tIns="9144" rIns="91440" bIns="45720" rtlCol="0">
            <a:normAutofit/>
          </a:bodyPr>
          <a:lstStyle>
            <a:lvl1pPr marL="0" indent="0" algn="l" defTabSz="1219108" rtl="0" eaLnBrk="1" latinLnBrk="0" hangingPunct="1">
              <a:spcBef>
                <a:spcPts val="1067"/>
              </a:spcBef>
              <a:buFont typeface="Arial" pitchFamily="34" charset="0"/>
              <a:buNone/>
              <a:defRPr kumimoji="0" lang="en-US" sz="1867" b="0" i="0" u="none" strike="noStrike" kern="1200" cap="all" spc="533" normalizeH="0" baseline="0" noProof="0" dirty="0" smtClean="0">
                <a:ln>
                  <a:noFill/>
                </a:ln>
                <a:solidFill>
                  <a:schemeClr val="tx1"/>
                </a:solidFill>
                <a:effectLst/>
                <a:uLnTx/>
                <a:uFillTx/>
                <a:latin typeface="+mn-lt"/>
                <a:ea typeface="+mj-ea"/>
                <a:cs typeface="Tunga" pitchFamily="2"/>
              </a:defRPr>
            </a:lvl1pPr>
            <a:lvl2pPr marL="609555"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2pPr>
            <a:lvl3pPr marL="1219108"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3pPr>
            <a:lvl4pPr marL="1828664"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4pPr>
            <a:lvl5pPr marL="2438218" indent="0" algn="ctr" defTabSz="1219108" rtl="0" eaLnBrk="1" latinLnBrk="0" hangingPunct="1">
              <a:spcBef>
                <a:spcPts val="400"/>
              </a:spcBef>
              <a:buClr>
                <a:schemeClr val="accent2"/>
              </a:buClr>
              <a:buFont typeface="Wingdings" pitchFamily="2" charset="2"/>
              <a:buNone/>
              <a:defRPr kumimoji="1" sz="2133" kern="1200">
                <a:solidFill>
                  <a:schemeClr val="tx1">
                    <a:tint val="75000"/>
                  </a:schemeClr>
                </a:solidFill>
                <a:latin typeface="+mn-lt"/>
                <a:ea typeface="+mn-ea"/>
                <a:cs typeface="+mn-cs"/>
              </a:defRPr>
            </a:lvl5pPr>
            <a:lvl6pPr marL="3047772"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6pPr>
            <a:lvl7pPr marL="3657326"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7pPr>
            <a:lvl8pPr marL="4266880"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8pPr>
            <a:lvl9pPr marL="4876435" indent="0" algn="ctr" defTabSz="1219108" rtl="0" eaLnBrk="1" latinLnBrk="0" hangingPunct="1">
              <a:spcBef>
                <a:spcPts val="400"/>
              </a:spcBef>
              <a:buClr>
                <a:schemeClr val="accent2"/>
              </a:buClr>
              <a:buFont typeface="Wingdings" pitchFamily="2" charset="2"/>
              <a:buNone/>
              <a:defRPr kumimoji="1" sz="1867" kern="1200">
                <a:solidFill>
                  <a:schemeClr val="tx1">
                    <a:tint val="75000"/>
                  </a:schemeClr>
                </a:solidFill>
                <a:latin typeface="+mn-lt"/>
                <a:ea typeface="+mn-ea"/>
                <a:cs typeface="+mn-cs"/>
              </a:defRPr>
            </a:lvl9pPr>
          </a:lstStyle>
          <a:p>
            <a:endParaRPr kumimoji="1" lang="ja-JP" altLang="en-US" dirty="0"/>
          </a:p>
        </p:txBody>
      </p:sp>
      <p:sp>
        <p:nvSpPr>
          <p:cNvPr id="4" name="タイトル 1">
            <a:extLst>
              <a:ext uri="{FF2B5EF4-FFF2-40B4-BE49-F238E27FC236}">
                <a16:creationId xmlns:a16="http://schemas.microsoft.com/office/drawing/2014/main" id="{D8EBCF81-2348-E130-85ED-501B92D9F00A}"/>
              </a:ext>
            </a:extLst>
          </p:cNvPr>
          <p:cNvSpPr txBox="1">
            <a:spLocks/>
          </p:cNvSpPr>
          <p:nvPr/>
        </p:nvSpPr>
        <p:spPr>
          <a:xfrm>
            <a:off x="1962334" y="838942"/>
            <a:ext cx="4250635" cy="582261"/>
          </a:xfrm>
          <a:prstGeom prst="rect">
            <a:avLst/>
          </a:prstGeom>
        </p:spPr>
        <p:txBody>
          <a:bodyPr vert="horz" lIns="91440" tIns="45720" rIns="91440" bIns="9144" rtlCol="0" anchor="b">
            <a:noAutofit/>
          </a:bodyPr>
          <a:lstStyle>
            <a:lvl1pPr algn="l" defTabSz="1219108" rtl="0" eaLnBrk="1" latinLnBrk="0" hangingPunct="1">
              <a:spcBef>
                <a:spcPct val="0"/>
              </a:spcBef>
              <a:buNone/>
              <a:defRPr kumimoji="1" sz="4267" kern="1200" cap="all" baseline="0">
                <a:solidFill>
                  <a:schemeClr val="tx1"/>
                </a:solidFill>
                <a:latin typeface="+mj-lt"/>
                <a:ea typeface="+mj-ea"/>
                <a:cs typeface="+mj-cs"/>
              </a:defRPr>
            </a:lvl1pPr>
          </a:lstStyle>
          <a:p>
            <a:r>
              <a:rPr lang="ja-JP" altLang="en-US" dirty="0">
                <a:latin typeface="+mn-ea"/>
                <a:ea typeface="+mn-ea"/>
              </a:rPr>
              <a:t>タイムテーブル</a:t>
            </a:r>
          </a:p>
        </p:txBody>
      </p:sp>
      <p:sp>
        <p:nvSpPr>
          <p:cNvPr id="5" name="テキスト ボックス 4">
            <a:extLst>
              <a:ext uri="{FF2B5EF4-FFF2-40B4-BE49-F238E27FC236}">
                <a16:creationId xmlns:a16="http://schemas.microsoft.com/office/drawing/2014/main" id="{F804172B-4377-FB74-9C89-8F65A8EC48F6}"/>
              </a:ext>
            </a:extLst>
          </p:cNvPr>
          <p:cNvSpPr txBox="1"/>
          <p:nvPr/>
        </p:nvSpPr>
        <p:spPr>
          <a:xfrm>
            <a:off x="1040296" y="2081314"/>
            <a:ext cx="11675166" cy="4154983"/>
          </a:xfrm>
          <a:prstGeom prst="rect">
            <a:avLst/>
          </a:prstGeom>
          <a:noFill/>
        </p:spPr>
        <p:txBody>
          <a:bodyPr wrap="square" rtlCol="0">
            <a:spAutoFit/>
          </a:bodyPr>
          <a:lstStyle/>
          <a:p>
            <a:r>
              <a:rPr kumimoji="1" lang="ja-JP" altLang="en-US" sz="2400" dirty="0">
                <a:latin typeface="+mn-ea"/>
              </a:rPr>
              <a:t>  </a:t>
            </a:r>
            <a:r>
              <a:rPr kumimoji="1" lang="en-US" altLang="ja-JP" sz="2400" dirty="0">
                <a:latin typeface="+mn-ea"/>
              </a:rPr>
              <a:t>13:30</a:t>
            </a:r>
            <a:r>
              <a:rPr kumimoji="1" lang="ja-JP" altLang="en-US" sz="2400" dirty="0">
                <a:latin typeface="+mn-ea"/>
              </a:rPr>
              <a:t>～</a:t>
            </a:r>
            <a:r>
              <a:rPr kumimoji="1" lang="en-US" altLang="ja-JP" sz="2400" dirty="0">
                <a:latin typeface="+mn-ea"/>
              </a:rPr>
              <a:t>13:40</a:t>
            </a:r>
            <a:r>
              <a:rPr kumimoji="1" lang="ja-JP" altLang="en-US" sz="2400" dirty="0">
                <a:latin typeface="+mn-ea"/>
              </a:rPr>
              <a:t>　　　開会（趣旨説明、タイムテーブル、登壇者紹介）　</a:t>
            </a:r>
            <a:endParaRPr kumimoji="1" lang="en-US" altLang="ja-JP" sz="2400" dirty="0">
              <a:latin typeface="+mn-ea"/>
            </a:endParaRPr>
          </a:p>
          <a:p>
            <a:r>
              <a:rPr kumimoji="1" lang="en-US" altLang="ja-JP" sz="2400" dirty="0">
                <a:latin typeface="+mn-ea"/>
              </a:rPr>
              <a:t>  13:40</a:t>
            </a:r>
            <a:r>
              <a:rPr kumimoji="1" lang="ja-JP" altLang="en-US" sz="2400" dirty="0">
                <a:latin typeface="+mn-ea"/>
              </a:rPr>
              <a:t>～</a:t>
            </a:r>
            <a:r>
              <a:rPr kumimoji="1" lang="en-US" altLang="ja-JP" sz="2400" dirty="0">
                <a:latin typeface="+mn-ea"/>
              </a:rPr>
              <a:t>14:15 </a:t>
            </a:r>
            <a:r>
              <a:rPr kumimoji="1" lang="ja-JP" altLang="en-US" sz="2400" dirty="0">
                <a:latin typeface="+mn-ea"/>
              </a:rPr>
              <a:t>　 　報告　発表グループ：女性、ユース、障害、企業、農業従事者</a:t>
            </a:r>
            <a:endParaRPr kumimoji="1" lang="en-US" altLang="ja-JP" sz="2400" dirty="0">
              <a:latin typeface="+mn-ea"/>
            </a:endParaRPr>
          </a:p>
          <a:p>
            <a:r>
              <a:rPr kumimoji="1" lang="en-US" altLang="ja-JP" sz="2400" dirty="0">
                <a:latin typeface="+mn-ea"/>
              </a:rPr>
              <a:t>  14:15</a:t>
            </a:r>
            <a:r>
              <a:rPr kumimoji="1" lang="ja-JP" altLang="en-US" sz="2400" dirty="0">
                <a:latin typeface="+mn-ea"/>
              </a:rPr>
              <a:t>～</a:t>
            </a:r>
            <a:r>
              <a:rPr kumimoji="1" lang="en-US" altLang="ja-JP" sz="2400" dirty="0">
                <a:latin typeface="+mn-ea"/>
              </a:rPr>
              <a:t>14:20      </a:t>
            </a:r>
            <a:r>
              <a:rPr lang="ja-JP" altLang="en-US" sz="2400" dirty="0">
                <a:latin typeface="+mn-ea"/>
              </a:rPr>
              <a:t>質疑応答</a:t>
            </a:r>
            <a:r>
              <a:rPr lang="en-US" altLang="ja-JP" sz="2400" dirty="0">
                <a:latin typeface="+mn-ea"/>
              </a:rPr>
              <a:t> </a:t>
            </a:r>
            <a:r>
              <a:rPr lang="ja-JP" altLang="en-US" sz="2400" dirty="0">
                <a:latin typeface="+mn-ea"/>
              </a:rPr>
              <a:t>１</a:t>
            </a:r>
            <a:endParaRPr kumimoji="1" lang="en-US" altLang="ja-JP" sz="2400" dirty="0">
              <a:latin typeface="+mn-ea"/>
            </a:endParaRPr>
          </a:p>
          <a:p>
            <a:r>
              <a:rPr kumimoji="1" lang="en-US" altLang="ja-JP" sz="2400" dirty="0">
                <a:latin typeface="+mn-ea"/>
              </a:rPr>
              <a:t>  14:20</a:t>
            </a:r>
            <a:r>
              <a:rPr kumimoji="1" lang="ja-JP" altLang="en-US" sz="2400" dirty="0">
                <a:latin typeface="+mn-ea"/>
              </a:rPr>
              <a:t>～</a:t>
            </a:r>
            <a:r>
              <a:rPr kumimoji="1" lang="en-US" altLang="ja-JP" sz="2400" dirty="0">
                <a:latin typeface="+mn-ea"/>
              </a:rPr>
              <a:t>14:48</a:t>
            </a:r>
            <a:r>
              <a:rPr kumimoji="1" lang="ja-JP" altLang="en-US" sz="2400" dirty="0">
                <a:latin typeface="+mn-ea"/>
              </a:rPr>
              <a:t>　　　報告　発表グループ：研究者、</a:t>
            </a:r>
            <a:r>
              <a:rPr kumimoji="1" lang="en-US" altLang="ja-JP" sz="2400" dirty="0">
                <a:latin typeface="+mn-ea"/>
              </a:rPr>
              <a:t>NPO</a:t>
            </a:r>
            <a:r>
              <a:rPr kumimoji="1" lang="ja-JP" altLang="en-US" sz="2400" dirty="0">
                <a:latin typeface="+mn-ea"/>
              </a:rPr>
              <a:t>・</a:t>
            </a:r>
            <a:r>
              <a:rPr kumimoji="1" lang="en-US" altLang="ja-JP" sz="2400" dirty="0">
                <a:latin typeface="+mn-ea"/>
              </a:rPr>
              <a:t>NGO</a:t>
            </a:r>
            <a:r>
              <a:rPr kumimoji="1" lang="ja-JP" altLang="en-US" sz="2400" dirty="0">
                <a:latin typeface="+mn-ea"/>
              </a:rPr>
              <a:t>、協同組合、先住民族</a:t>
            </a:r>
            <a:endParaRPr kumimoji="1" lang="en-US" altLang="ja-JP" sz="2400" dirty="0">
              <a:latin typeface="+mn-ea"/>
            </a:endParaRPr>
          </a:p>
          <a:p>
            <a:r>
              <a:rPr kumimoji="1" lang="ja-JP" altLang="en-US" sz="2400" dirty="0">
                <a:latin typeface="+mn-ea"/>
              </a:rPr>
              <a:t>　</a:t>
            </a:r>
            <a:r>
              <a:rPr kumimoji="1" lang="en-US" altLang="ja-JP" sz="2400" dirty="0">
                <a:latin typeface="+mn-ea"/>
              </a:rPr>
              <a:t>14:48</a:t>
            </a:r>
            <a:r>
              <a:rPr kumimoji="1" lang="ja-JP" altLang="en-US" sz="2400" dirty="0">
                <a:latin typeface="+mn-ea"/>
              </a:rPr>
              <a:t>～</a:t>
            </a:r>
            <a:r>
              <a:rPr kumimoji="1" lang="en-US" altLang="ja-JP" sz="2400" dirty="0">
                <a:latin typeface="+mn-ea"/>
              </a:rPr>
              <a:t>14:53</a:t>
            </a:r>
            <a:r>
              <a:rPr kumimoji="1" lang="ja-JP" altLang="en-US" sz="2400" dirty="0">
                <a:latin typeface="+mn-ea"/>
              </a:rPr>
              <a:t>　　　</a:t>
            </a:r>
            <a:r>
              <a:rPr lang="ja-JP" altLang="en-US" sz="2400" dirty="0">
                <a:latin typeface="+mn-ea"/>
              </a:rPr>
              <a:t>質疑応答</a:t>
            </a:r>
            <a:r>
              <a:rPr lang="en-US" altLang="ja-JP" sz="2400" dirty="0">
                <a:latin typeface="+mn-ea"/>
              </a:rPr>
              <a:t> </a:t>
            </a:r>
            <a:r>
              <a:rPr lang="ja-JP" altLang="en-US" sz="2400" dirty="0">
                <a:latin typeface="+mn-ea"/>
              </a:rPr>
              <a:t>２</a:t>
            </a:r>
            <a:endParaRPr kumimoji="1" lang="en-US" altLang="ja-JP" sz="2400" dirty="0">
              <a:latin typeface="+mn-ea"/>
            </a:endParaRPr>
          </a:p>
          <a:p>
            <a:r>
              <a:rPr lang="ja-JP" altLang="en-US" sz="2400" dirty="0">
                <a:latin typeface="+mn-ea"/>
              </a:rPr>
              <a:t>　</a:t>
            </a:r>
            <a:r>
              <a:rPr lang="en-US" altLang="ja-JP" sz="2400" dirty="0">
                <a:latin typeface="+mn-ea"/>
              </a:rPr>
              <a:t>14:53</a:t>
            </a:r>
            <a:r>
              <a:rPr lang="ja-JP" altLang="en-US" sz="2400" dirty="0">
                <a:latin typeface="+mn-ea"/>
              </a:rPr>
              <a:t>～</a:t>
            </a:r>
            <a:r>
              <a:rPr kumimoji="1" lang="en-US" altLang="ja-JP" sz="2400" dirty="0">
                <a:latin typeface="+mn-ea"/>
              </a:rPr>
              <a:t>15:00</a:t>
            </a:r>
            <a:r>
              <a:rPr kumimoji="1" lang="ja-JP" altLang="en-US" sz="2400" dirty="0">
                <a:latin typeface="+mn-ea"/>
              </a:rPr>
              <a:t>　　　休憩</a:t>
            </a:r>
          </a:p>
          <a:p>
            <a:r>
              <a:rPr kumimoji="1" lang="ja-JP" altLang="en-US" sz="2400" dirty="0">
                <a:latin typeface="+mn-ea"/>
              </a:rPr>
              <a:t>　</a:t>
            </a:r>
            <a:r>
              <a:rPr kumimoji="1" lang="en-US" altLang="ja-JP" sz="2400" dirty="0">
                <a:latin typeface="+mn-ea"/>
              </a:rPr>
              <a:t>15:00</a:t>
            </a:r>
            <a:r>
              <a:rPr kumimoji="1" lang="ja-JP" altLang="en-US" sz="2400" dirty="0">
                <a:latin typeface="+mn-ea"/>
              </a:rPr>
              <a:t>～</a:t>
            </a:r>
            <a:r>
              <a:rPr kumimoji="1" lang="en-US" altLang="ja-JP" sz="2400" dirty="0">
                <a:latin typeface="+mn-ea"/>
              </a:rPr>
              <a:t>15:25</a:t>
            </a:r>
            <a:r>
              <a:rPr kumimoji="1" lang="ja-JP" altLang="en-US" sz="2400" dirty="0">
                <a:latin typeface="+mn-ea"/>
              </a:rPr>
              <a:t>　　　意見交換</a:t>
            </a:r>
          </a:p>
          <a:p>
            <a:r>
              <a:rPr kumimoji="1" lang="ja-JP" altLang="en-US" sz="2400" dirty="0">
                <a:latin typeface="+mn-ea"/>
              </a:rPr>
              <a:t>　</a:t>
            </a:r>
            <a:r>
              <a:rPr kumimoji="1" lang="en-US" altLang="ja-JP" sz="2400" dirty="0">
                <a:latin typeface="+mn-ea"/>
              </a:rPr>
              <a:t>15:25</a:t>
            </a:r>
            <a:r>
              <a:rPr kumimoji="1" lang="ja-JP" altLang="en-US" sz="2400" dirty="0">
                <a:latin typeface="+mn-ea"/>
              </a:rPr>
              <a:t>～</a:t>
            </a:r>
            <a:r>
              <a:rPr lang="en-US" altLang="ja-JP" sz="2400" dirty="0">
                <a:latin typeface="+mn-ea"/>
              </a:rPr>
              <a:t>15:35</a:t>
            </a:r>
            <a:r>
              <a:rPr lang="ja-JP" altLang="en-US" sz="2400" dirty="0">
                <a:latin typeface="+mn-ea"/>
              </a:rPr>
              <a:t>　　　</a:t>
            </a:r>
            <a:r>
              <a:rPr kumimoji="1" lang="ja-JP" altLang="en-US" sz="2400" dirty="0">
                <a:latin typeface="+mn-ea"/>
              </a:rPr>
              <a:t>全体共有</a:t>
            </a:r>
            <a:endParaRPr kumimoji="1" lang="en-US" altLang="ja-JP" sz="2400" dirty="0">
              <a:latin typeface="+mn-ea"/>
            </a:endParaRPr>
          </a:p>
          <a:p>
            <a:r>
              <a:rPr lang="ja-JP" altLang="en-US" sz="2400" dirty="0">
                <a:latin typeface="+mn-ea"/>
              </a:rPr>
              <a:t>　</a:t>
            </a:r>
            <a:r>
              <a:rPr lang="en-US" altLang="ja-JP" sz="2400">
                <a:latin typeface="+mn-ea"/>
              </a:rPr>
              <a:t>15:35</a:t>
            </a:r>
            <a:r>
              <a:rPr lang="ja-JP" altLang="en-US" sz="2400">
                <a:latin typeface="+mn-ea"/>
              </a:rPr>
              <a:t>～</a:t>
            </a:r>
            <a:r>
              <a:rPr lang="en-US" altLang="ja-JP" sz="2400" dirty="0">
                <a:latin typeface="+mn-ea"/>
              </a:rPr>
              <a:t>15:45</a:t>
            </a:r>
            <a:r>
              <a:rPr lang="ja-JP" altLang="en-US" sz="2400" dirty="0">
                <a:latin typeface="+mn-ea"/>
              </a:rPr>
              <a:t>　　　閉会挨拶、</a:t>
            </a:r>
            <a:r>
              <a:rPr kumimoji="1" lang="ja-JP" altLang="en-US" sz="2400" dirty="0">
                <a:latin typeface="+mn-ea"/>
              </a:rPr>
              <a:t>さっぽろ自由学校「遊」よりメジャーグループ・</a:t>
            </a:r>
            <a:br>
              <a:rPr kumimoji="1" lang="en-US" altLang="ja-JP" sz="2400" dirty="0">
                <a:latin typeface="+mn-ea"/>
              </a:rPr>
            </a:br>
            <a:r>
              <a:rPr kumimoji="1" lang="ja-JP" altLang="en-US" sz="2400" dirty="0">
                <a:latin typeface="+mn-ea"/>
              </a:rPr>
              <a:t>　　　　　　　　　　　　プロジェクトに関する講座の紹介、アンケート協力のお願い</a:t>
            </a:r>
            <a:endParaRPr kumimoji="1" lang="en-US" altLang="ja-JP" sz="2400" dirty="0">
              <a:latin typeface="+mn-ea"/>
            </a:endParaRPr>
          </a:p>
          <a:p>
            <a:endParaRPr kumimoji="1" lang="ja-JP" altLang="en-US" sz="2400" dirty="0">
              <a:latin typeface="+mn-ea"/>
            </a:endParaRPr>
          </a:p>
        </p:txBody>
      </p:sp>
    </p:spTree>
    <p:extLst>
      <p:ext uri="{BB962C8B-B14F-4D97-AF65-F5344CB8AC3E}">
        <p14:creationId xmlns:p14="http://schemas.microsoft.com/office/powerpoint/2010/main" val="88560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C405FA7-A79B-2F6E-C3B7-285FAEFE968E}"/>
              </a:ext>
            </a:extLst>
          </p:cNvPr>
          <p:cNvSpPr/>
          <p:nvPr/>
        </p:nvSpPr>
        <p:spPr>
          <a:xfrm>
            <a:off x="0" y="4757530"/>
            <a:ext cx="12192000" cy="2100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0A8AA33-9DF9-F600-49A5-51BCD5624CE3}"/>
              </a:ext>
            </a:extLst>
          </p:cNvPr>
          <p:cNvSpPr txBox="1"/>
          <p:nvPr/>
        </p:nvSpPr>
        <p:spPr>
          <a:xfrm>
            <a:off x="1511851" y="770588"/>
            <a:ext cx="9161584" cy="769441"/>
          </a:xfrm>
          <a:prstGeom prst="rect">
            <a:avLst/>
          </a:prstGeom>
          <a:noFill/>
        </p:spPr>
        <p:txBody>
          <a:bodyPr wrap="square" rtlCol="0">
            <a:spAutoFit/>
          </a:bodyPr>
          <a:lstStyle/>
          <a:p>
            <a:r>
              <a:rPr kumimoji="1" lang="ja-JP" altLang="en-US" sz="4400" dirty="0"/>
              <a:t>グランドルール</a:t>
            </a:r>
            <a:r>
              <a:rPr kumimoji="1" lang="en-US" altLang="ja-JP" sz="4400" dirty="0"/>
              <a:t> </a:t>
            </a:r>
            <a:r>
              <a:rPr kumimoji="1" lang="ja-JP" altLang="en-US" sz="4400" dirty="0"/>
              <a:t>：</a:t>
            </a:r>
            <a:r>
              <a:rPr kumimoji="1" lang="en-US" altLang="ja-JP" sz="4400" dirty="0"/>
              <a:t> </a:t>
            </a:r>
            <a:r>
              <a:rPr kumimoji="1" lang="ja-JP" altLang="en-US" sz="3600" u="sng" dirty="0"/>
              <a:t>否定しない、評価しない</a:t>
            </a:r>
          </a:p>
        </p:txBody>
      </p:sp>
      <p:pic>
        <p:nvPicPr>
          <p:cNvPr id="17" name="図 16">
            <a:extLst>
              <a:ext uri="{FF2B5EF4-FFF2-40B4-BE49-F238E27FC236}">
                <a16:creationId xmlns:a16="http://schemas.microsoft.com/office/drawing/2014/main" id="{559826E7-4A68-F053-2578-C461CC3F0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5529" y="978580"/>
            <a:ext cx="4557145" cy="6076193"/>
          </a:xfrm>
          <a:prstGeom prst="rect">
            <a:avLst/>
          </a:prstGeom>
        </p:spPr>
      </p:pic>
      <p:pic>
        <p:nvPicPr>
          <p:cNvPr id="21" name="図 20" descr="テーブル が含まれている画像&#10;&#10;自動的に生成された説明">
            <a:extLst>
              <a:ext uri="{FF2B5EF4-FFF2-40B4-BE49-F238E27FC236}">
                <a16:creationId xmlns:a16="http://schemas.microsoft.com/office/drawing/2014/main" id="{5CE92836-984D-A509-88C9-24795B3244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970" y="1688772"/>
            <a:ext cx="4093647" cy="5458196"/>
          </a:xfrm>
          <a:prstGeom prst="rect">
            <a:avLst/>
          </a:prstGeom>
        </p:spPr>
      </p:pic>
      <p:pic>
        <p:nvPicPr>
          <p:cNvPr id="25" name="図 24" descr="図形&#10;&#10;自動的に生成された説明">
            <a:extLst>
              <a:ext uri="{FF2B5EF4-FFF2-40B4-BE49-F238E27FC236}">
                <a16:creationId xmlns:a16="http://schemas.microsoft.com/office/drawing/2014/main" id="{42B4CDC8-3741-3E91-3436-44FA53F201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78" y="1897562"/>
            <a:ext cx="3418994" cy="4796472"/>
          </a:xfrm>
          <a:prstGeom prst="rect">
            <a:avLst/>
          </a:prstGeom>
        </p:spPr>
      </p:pic>
      <p:pic>
        <p:nvPicPr>
          <p:cNvPr id="26" name="図 25" descr="図形&#10;&#10;自動的に生成された説明">
            <a:extLst>
              <a:ext uri="{FF2B5EF4-FFF2-40B4-BE49-F238E27FC236}">
                <a16:creationId xmlns:a16="http://schemas.microsoft.com/office/drawing/2014/main" id="{7D9D98DB-A0E2-9E73-4217-ECB2DBB088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0768" y="1955437"/>
            <a:ext cx="3342565" cy="4689251"/>
          </a:xfrm>
          <a:prstGeom prst="rect">
            <a:avLst/>
          </a:prstGeom>
        </p:spPr>
      </p:pic>
      <p:pic>
        <p:nvPicPr>
          <p:cNvPr id="27" name="図 26" descr="図形&#10;&#10;自動的に生成された説明">
            <a:extLst>
              <a:ext uri="{FF2B5EF4-FFF2-40B4-BE49-F238E27FC236}">
                <a16:creationId xmlns:a16="http://schemas.microsoft.com/office/drawing/2014/main" id="{0AB1BFE9-B509-18BA-DC7C-024411465B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01" y="1943862"/>
            <a:ext cx="3418994" cy="4796472"/>
          </a:xfrm>
          <a:prstGeom prst="rect">
            <a:avLst/>
          </a:prstGeom>
        </p:spPr>
      </p:pic>
      <p:pic>
        <p:nvPicPr>
          <p:cNvPr id="28" name="図 27" descr="図形&#10;&#10;自動的に生成された説明">
            <a:extLst>
              <a:ext uri="{FF2B5EF4-FFF2-40B4-BE49-F238E27FC236}">
                <a16:creationId xmlns:a16="http://schemas.microsoft.com/office/drawing/2014/main" id="{09FA68A4-2C13-1A8C-9BDD-2EEA83C269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3006" y="1768896"/>
            <a:ext cx="3418994" cy="4796472"/>
          </a:xfrm>
          <a:prstGeom prst="rect">
            <a:avLst/>
          </a:prstGeom>
        </p:spPr>
      </p:pic>
    </p:spTree>
    <p:extLst>
      <p:ext uri="{BB962C8B-B14F-4D97-AF65-F5344CB8AC3E}">
        <p14:creationId xmlns:p14="http://schemas.microsoft.com/office/powerpoint/2010/main" val="40895833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アングル">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アングル">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10699</TotalTime>
  <Words>1054</Words>
  <Application>Microsoft Office PowerPoint</Application>
  <PresentationFormat>ワイド画面</PresentationFormat>
  <Paragraphs>98</Paragraphs>
  <Slides>13</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13</vt:i4>
      </vt:variant>
    </vt:vector>
  </HeadingPairs>
  <TitlesOfParts>
    <vt:vector size="23" baseType="lpstr">
      <vt:lpstr>HGPｺﾞｼｯｸM</vt:lpstr>
      <vt:lpstr>HGP創英角ｺﾞｼｯｸUB</vt:lpstr>
      <vt:lpstr>ＭＳ Ｐゴシック</vt:lpstr>
      <vt:lpstr>ヒラギノ角ゴ ProN W3</vt:lpstr>
      <vt:lpstr>Arial</vt:lpstr>
      <vt:lpstr>Franklin Gothic Book</vt:lpstr>
      <vt:lpstr>Franklin Gothic Medium</vt:lpstr>
      <vt:lpstr>Wingdings</vt:lpstr>
      <vt:lpstr>游ゴシック</vt:lpstr>
      <vt:lpstr>アングル</vt:lpstr>
      <vt:lpstr>北海道メジャーグループ・プロジェクト2022 全体ミーティング  ～聴きあおう　持続可能な未来のために～  開始までもうしばらくお待ちください</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阿寒湖 アイヌライフガイド 心得 ご提案</dc:title>
  <dc:creator>user</dc:creator>
  <cp:lastModifiedBy>EPO Hokkaido</cp:lastModifiedBy>
  <cp:revision>699</cp:revision>
  <cp:lastPrinted>2019-03-25T06:10:00Z</cp:lastPrinted>
  <dcterms:created xsi:type="dcterms:W3CDTF">2019-02-13T06:26:33Z</dcterms:created>
  <dcterms:modified xsi:type="dcterms:W3CDTF">2023-03-11T04:13:21Z</dcterms:modified>
</cp:coreProperties>
</file>