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9" r:id="rId3"/>
    <p:sldId id="2147472584" r:id="rId4"/>
    <p:sldId id="2147472580" r:id="rId5"/>
    <p:sldId id="2147472586" r:id="rId6"/>
    <p:sldId id="2147472590" r:id="rId7"/>
    <p:sldId id="2147472588" r:id="rId8"/>
    <p:sldId id="300" r:id="rId9"/>
    <p:sldId id="2147472589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DEBF"/>
    <a:srgbClr val="30E845"/>
    <a:srgbClr val="94F319"/>
    <a:srgbClr val="5B9BD5"/>
    <a:srgbClr val="FFC000"/>
    <a:srgbClr val="C9FBE7"/>
    <a:srgbClr val="00584E"/>
    <a:srgbClr val="BEF0D8"/>
    <a:srgbClr val="009C89"/>
    <a:srgbClr val="DF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93785" autoAdjust="0"/>
  </p:normalViewPr>
  <p:slideViewPr>
    <p:cSldViewPr>
      <p:cViewPr varScale="1">
        <p:scale>
          <a:sx n="72" d="100"/>
          <a:sy n="72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13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DC92FC2A-6B84-4CCC-810A-114A620C31E0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7CE9756-4AF6-47EA-B276-693F1251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28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8414F682-D6EC-E440-9B27-2B08D5088ABA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34BD0E97-38EB-2F46-84EB-5C56DD298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7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90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4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D0E97-38EB-2F46-84EB-5C56DD2984E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486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8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991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98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D0E97-38EB-2F46-84EB-5C56DD2984E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337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5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3F14-7DAA-44F7-99B3-E19287E8C202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B90-771E-4B75-BAEE-1591C110127E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E35B-F010-408D-86C5-EE3FBC79DF4D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4160-572D-40F7-8310-1F8241745DEB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D456-BAF7-4F3B-AA53-FE68D7AEC756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AA0A-1B4C-43A5-9C71-53FCDE94CE22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8406-20F1-47AF-ADC5-672DFA063F67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924C1-81A7-411E-A0C4-CEBBBE9A6D51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2BCF-0A6D-42C5-B4C7-30ACDD8ACF1B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8AD5-72EF-4D95-8888-A44FAAFEB426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E1CD-FA37-4B99-9FB1-54C06BEDE000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4996-BEA5-4E19-98A8-9D5E8AF8130A}" type="datetime1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4214DB2-2DF7-4495-92CE-FD217EBFEB85}"/>
              </a:ext>
            </a:extLst>
          </p:cNvPr>
          <p:cNvSpPr txBox="1">
            <a:spLocks/>
          </p:cNvSpPr>
          <p:nvPr/>
        </p:nvSpPr>
        <p:spPr>
          <a:xfrm>
            <a:off x="384106" y="1340768"/>
            <a:ext cx="8375787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作成上の留意点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br>
              <a:rPr lang="en-US" altLang="ja-JP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提出の際には、このスライドは削除してください。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薄いグレーの文字は消してからご使用ください。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地域循環共生圏ポータルサイトにて公開しますので、著作権や肖像権にご注意ください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　　　　　　　（当日投影のみの資料がある場合、事務局までご相談ください）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発表時間は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15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分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です。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貴団体の発表を初めて聞く方に取組をご紹介することを想定して、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ポイントを押さえた分かり易く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伝わるような資料の作成をお願いいたします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スライドを増やしていただいて構いませんが、発表時間の厳守にご協力ください。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ヘッダー（各ページ上部の枠・白文字）のテーマと各項目の内容が記載されていれば、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レイアウトは変更いただいて構いません。その他、文字フォント、色、図の貼り付けなど変更いただいて構いませんが、スライドサイズ（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標準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）の変更は不可とします。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26CE78F-D027-4FBA-A26F-81BDD385099B}"/>
              </a:ext>
            </a:extLst>
          </p:cNvPr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/>
            <a:r>
              <a:rPr lang="en-US" altLang="ja-JP" sz="28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R6</a:t>
            </a:r>
            <a:r>
              <a:rPr lang="ja-JP" altLang="en-US" sz="28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年度キックオフミーティング　発表様式</a:t>
            </a:r>
            <a:endParaRPr kumimoji="1" lang="ja-JP" altLang="en-US" sz="1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16EA3FF-9E8D-98FF-11A5-6D3CB4DF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69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838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活動団体の活動地域　　　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：〇〇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 algn="just">
              <a:buNone/>
            </a:pP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活動団体名　　：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〇〇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 algn="just"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中間支援主体名：〇〇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39026" y="2437481"/>
            <a:ext cx="8465948" cy="11757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活動団体の活動におけるテーマ</a:t>
            </a:r>
            <a:endParaRPr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『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　　　　　　　　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A2E253-9CF0-024E-B301-223FE690D1A7}"/>
              </a:ext>
            </a:extLst>
          </p:cNvPr>
          <p:cNvSpPr txBox="1"/>
          <p:nvPr/>
        </p:nvSpPr>
        <p:spPr>
          <a:xfrm>
            <a:off x="0" y="35701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2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2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　</a:t>
            </a:r>
            <a:endParaRPr lang="en-US" altLang="ja-JP" sz="28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2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地域循環共生圏づくり支援体制構築事業</a:t>
            </a:r>
            <a:endParaRPr lang="ja-JP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6D9068-2AA9-5D48-BF76-B32B47B0B493}"/>
              </a:ext>
            </a:extLst>
          </p:cNvPr>
          <p:cNvSpPr txBox="1"/>
          <p:nvPr/>
        </p:nvSpPr>
        <p:spPr>
          <a:xfrm>
            <a:off x="1623" y="1311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92D050"/>
                </a:solidFill>
                <a:latin typeface="+mj-ea"/>
                <a:ea typeface="+mj-ea"/>
              </a:rPr>
              <a:t>キックオフミーティング　資料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5A9954A-A5BF-F3EA-A3CC-44CF1740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475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-3661" y="-4074"/>
            <a:ext cx="9144000" cy="64643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活動団体と地域の紹介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BFBB96-09E2-1284-41A5-849159E37223}"/>
              </a:ext>
            </a:extLst>
          </p:cNvPr>
          <p:cNvSpPr/>
          <p:nvPr/>
        </p:nvSpPr>
        <p:spPr>
          <a:xfrm>
            <a:off x="1994053" y="2546902"/>
            <a:ext cx="5148572" cy="176419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84E"/>
              </a:buClr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活動団体の紹介及び、地域の現状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課題や資源について簡潔に記載してください。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84E"/>
              </a:buClr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既存の資料の転用・転記も問題ありません。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584E"/>
              </a:buClr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algn="ctr" defTabSz="457200"/>
            <a:r>
              <a:rPr kumimoji="1"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3E7A13-32A9-9249-7F24-A41B95E4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7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矢印: 下 11">
            <a:extLst>
              <a:ext uri="{FF2B5EF4-FFF2-40B4-BE49-F238E27FC236}">
                <a16:creationId xmlns:a16="http://schemas.microsoft.com/office/drawing/2014/main" id="{C0392848-958F-6E05-F62E-B04802512741}"/>
              </a:ext>
            </a:extLst>
          </p:cNvPr>
          <p:cNvSpPr/>
          <p:nvPr/>
        </p:nvSpPr>
        <p:spPr>
          <a:xfrm rot="10800000">
            <a:off x="3399460" y="2147111"/>
            <a:ext cx="2160240" cy="343913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BB05037-8D5E-4009-BEE8-AC07BA99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D01C6D-80EB-490D-8A1D-E86D9EEBEE2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F208B1-7D32-4A8B-DB05-F160E7DDA35C}"/>
              </a:ext>
            </a:extLst>
          </p:cNvPr>
          <p:cNvSpPr txBox="1"/>
          <p:nvPr/>
        </p:nvSpPr>
        <p:spPr>
          <a:xfrm>
            <a:off x="196244" y="52199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地域の現状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5F2A91-C9C7-81EC-DBCC-1B97A0C4E0C8}"/>
              </a:ext>
            </a:extLst>
          </p:cNvPr>
          <p:cNvSpPr txBox="1"/>
          <p:nvPr/>
        </p:nvSpPr>
        <p:spPr>
          <a:xfrm>
            <a:off x="176027" y="5586249"/>
            <a:ext cx="8566672" cy="116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活動地域の概要（特に課題と資源）を簡潔に記載ください。</a:t>
            </a:r>
            <a:endParaRPr kumimoji="1" lang="en-US" altLang="ja-JP" sz="16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6A203C-3DF6-28D3-E845-CF8BFD6FA44D}"/>
              </a:ext>
            </a:extLst>
          </p:cNvPr>
          <p:cNvSpPr txBox="1"/>
          <p:nvPr/>
        </p:nvSpPr>
        <p:spPr>
          <a:xfrm>
            <a:off x="196244" y="756055"/>
            <a:ext cx="595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地域循環共生圏の構築を通じてありたい地域の姿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D7D0C3-AD57-FC61-876B-98AA59C1962B}"/>
              </a:ext>
            </a:extLst>
          </p:cNvPr>
          <p:cNvSpPr txBox="1"/>
          <p:nvPr/>
        </p:nvSpPr>
        <p:spPr>
          <a:xfrm>
            <a:off x="196244" y="1125387"/>
            <a:ext cx="8566672" cy="1021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地域のありたい未来のイメージを簡潔に記載ください。</a:t>
            </a:r>
            <a:endParaRPr kumimoji="1" lang="en-US" altLang="ja-JP" sz="16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77B0FC-1E33-14B6-ED15-3838A8063C6F}"/>
              </a:ext>
            </a:extLst>
          </p:cNvPr>
          <p:cNvSpPr/>
          <p:nvPr/>
        </p:nvSpPr>
        <p:spPr>
          <a:xfrm>
            <a:off x="4747200" y="2721174"/>
            <a:ext cx="4015716" cy="2366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どのようなローカル</a:t>
            </a: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SDGs</a:t>
            </a:r>
            <a:r>
              <a:rPr kumimoji="1" lang="ja-JP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事業を展開する予定か箇条書きで簡潔に記載ください。</a:t>
            </a:r>
            <a:endParaRPr kumimoji="1" lang="en-US" altLang="ja-JP" sz="16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4F93F6E-A38E-4F9F-6C60-8425BAD97FB3}"/>
              </a:ext>
            </a:extLst>
          </p:cNvPr>
          <p:cNvSpPr/>
          <p:nvPr/>
        </p:nvSpPr>
        <p:spPr>
          <a:xfrm>
            <a:off x="196244" y="2714414"/>
            <a:ext cx="4015716" cy="2366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どのようなステークホルダーとどのような協働の体制を構築し、そのプラットフォームで何をしていく必要があるのか簡潔に記載ください。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E22943-C1D4-B448-00B1-0146F7817407}"/>
              </a:ext>
            </a:extLst>
          </p:cNvPr>
          <p:cNvSpPr txBox="1"/>
          <p:nvPr/>
        </p:nvSpPr>
        <p:spPr>
          <a:xfrm>
            <a:off x="4752020" y="2348880"/>
            <a:ext cx="3830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ローカル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SDGs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事業として取り組む内容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3F7A6D-D83C-1A41-ED13-140C00640364}"/>
              </a:ext>
            </a:extLst>
          </p:cNvPr>
          <p:cNvSpPr txBox="1"/>
          <p:nvPr/>
        </p:nvSpPr>
        <p:spPr>
          <a:xfrm>
            <a:off x="176027" y="2348880"/>
            <a:ext cx="4571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地域に必要なプラットフォームの体制や仕組み</a:t>
            </a:r>
            <a:endParaRPr kumimoji="1" lang="ja-JP" altLang="en-US" sz="16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D71E268-EE59-C0D2-0657-616A2847A08C}"/>
              </a:ext>
            </a:extLst>
          </p:cNvPr>
          <p:cNvSpPr/>
          <p:nvPr/>
        </p:nvSpPr>
        <p:spPr>
          <a:xfrm>
            <a:off x="-3661" y="-4074"/>
            <a:ext cx="9144000" cy="64643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活動計画（概要）</a:t>
            </a:r>
          </a:p>
        </p:txBody>
      </p:sp>
    </p:spTree>
    <p:extLst>
      <p:ext uri="{BB962C8B-B14F-4D97-AF65-F5344CB8AC3E}">
        <p14:creationId xmlns:p14="http://schemas.microsoft.com/office/powerpoint/2010/main" val="23295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-3661" y="-4074"/>
            <a:ext cx="9144000" cy="64643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目指す“地域プラットフォーム”のイメージ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2DD309-8F51-0C53-AC74-E90C375CCD6F}"/>
              </a:ext>
            </a:extLst>
          </p:cNvPr>
          <p:cNvSpPr txBox="1"/>
          <p:nvPr/>
        </p:nvSpPr>
        <p:spPr>
          <a:xfrm>
            <a:off x="146463" y="1152174"/>
            <a:ext cx="876782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2EAC25-B78F-3B26-9CA3-3B99E61BC93D}"/>
              </a:ext>
            </a:extLst>
          </p:cNvPr>
          <p:cNvSpPr txBox="1"/>
          <p:nvPr/>
        </p:nvSpPr>
        <p:spPr>
          <a:xfrm>
            <a:off x="0" y="782842"/>
            <a:ext cx="3966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現時点での体制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7AACAD6-DDC5-8A23-8A75-3D85836B8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39" y="1650712"/>
            <a:ext cx="3615521" cy="2366523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DA47C20-FBE4-23E1-52D6-13C5CD4F0847}"/>
              </a:ext>
            </a:extLst>
          </p:cNvPr>
          <p:cNvSpPr/>
          <p:nvPr/>
        </p:nvSpPr>
        <p:spPr>
          <a:xfrm>
            <a:off x="3880760" y="1357959"/>
            <a:ext cx="4952343" cy="262661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Aft>
                <a:spcPts val="600"/>
              </a:spcAft>
              <a:buClr>
                <a:srgbClr val="00584E"/>
              </a:buClr>
              <a:defRPr/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現時点での、自団体と地域のステークホルダーを含めたプラットフォームの体制を、文章、またはイメージ図等で記載ください。既に作成された資料等をご活用頂いて構いません。</a:t>
            </a:r>
            <a:endParaRPr kumimoji="1"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左の図は参考イメージです。削除して別イメージ等をご記載ください。</a:t>
            </a:r>
            <a:endParaRPr kumimoji="1" lang="en-US" altLang="ja-JP" sz="16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参考：環境省ローカル</a:t>
            </a:r>
            <a:r>
              <a:rPr lang="en-US" altLang="ja-JP" sz="1600" dirty="0" err="1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SDGsHP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つながる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』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http://chiikijunkan.env.go.jp/tsukuru/senteidantai/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/>
            <a:r>
              <a:rPr kumimoji="1"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27E4ECD7-3F1F-6031-F2BD-D88AF11D7663}"/>
              </a:ext>
            </a:extLst>
          </p:cNvPr>
          <p:cNvSpPr/>
          <p:nvPr/>
        </p:nvSpPr>
        <p:spPr>
          <a:xfrm>
            <a:off x="4814313" y="5039465"/>
            <a:ext cx="45719" cy="4571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吹き出し: 上矢印 13">
            <a:extLst>
              <a:ext uri="{FF2B5EF4-FFF2-40B4-BE49-F238E27FC236}">
                <a16:creationId xmlns:a16="http://schemas.microsoft.com/office/drawing/2014/main" id="{2832D6EE-A517-0FFF-C17F-64F6063B31F9}"/>
              </a:ext>
            </a:extLst>
          </p:cNvPr>
          <p:cNvSpPr/>
          <p:nvPr/>
        </p:nvSpPr>
        <p:spPr>
          <a:xfrm>
            <a:off x="146463" y="4390458"/>
            <a:ext cx="8767829" cy="2127742"/>
          </a:xfrm>
          <a:prstGeom prst="upArrowCallout">
            <a:avLst>
              <a:gd name="adj1" fmla="val 25000"/>
              <a:gd name="adj2" fmla="val 22831"/>
              <a:gd name="adj3" fmla="val 29338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足りない資源（ヒト、モノ、資金、情報、等）</a:t>
            </a:r>
            <a:r>
              <a:rPr lang="en-US" altLang="ja-JP" sz="1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地域内、外も含む</a:t>
            </a:r>
            <a:endParaRPr lang="en-US" altLang="ja-JP" sz="14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0F76472D-C70D-0339-78D1-965C7E2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269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-3661" y="-27384"/>
            <a:ext cx="9144000" cy="763066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spcBef>
                <a:spcPct val="0"/>
              </a:spcBef>
              <a:buNone/>
              <a:defRPr/>
            </a:pPr>
            <a:r>
              <a:rPr lang="ja-JP" altLang="en-US" sz="2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ローカル</a:t>
            </a:r>
            <a:r>
              <a:rPr lang="en-US" altLang="ja-JP" sz="2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SDGs</a:t>
            </a:r>
            <a:r>
              <a:rPr lang="ja-JP" altLang="en-US" sz="2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事業の詳細</a:t>
            </a:r>
            <a:endParaRPr kumimoji="1" lang="en-US" altLang="ja-JP" sz="2600" b="1" i="0" u="none" strike="sng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2DD309-8F51-0C53-AC74-E90C375CCD6F}"/>
              </a:ext>
            </a:extLst>
          </p:cNvPr>
          <p:cNvSpPr txBox="1"/>
          <p:nvPr/>
        </p:nvSpPr>
        <p:spPr>
          <a:xfrm>
            <a:off x="102564" y="1447031"/>
            <a:ext cx="8767829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地域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PF</a:t>
            </a:r>
            <a:r>
              <a:rPr kumimoji="1" lang="ja-JP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内の誰（○○会社、○○組合、コアメンバーなど肩書きを記載）が、どんな事業に取り組もうとしているのか、スライド３で記載したローカル</a:t>
            </a:r>
            <a:r>
              <a:rPr kumimoji="1" lang="en-US" altLang="ja-JP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SDG</a:t>
            </a:r>
            <a:r>
              <a:rPr kumimoji="1" lang="ja-JP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ｓ事業について、詳しくご記載ください。</a:t>
            </a: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i="1" dirty="0">
                <a:solidFill>
                  <a:prstClr val="white">
                    <a:lumMod val="75000"/>
                  </a:prst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また、それらの事業が、地域のどういった環境・社会・経済課題を解決するのかもご記載ください。</a:t>
            </a: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i="1" dirty="0">
              <a:solidFill>
                <a:prstClr val="white">
                  <a:lumMod val="7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2EAC25-B78F-3B26-9CA3-3B99E61BC93D}"/>
              </a:ext>
            </a:extLst>
          </p:cNvPr>
          <p:cNvSpPr txBox="1"/>
          <p:nvPr/>
        </p:nvSpPr>
        <p:spPr>
          <a:xfrm>
            <a:off x="114885" y="766445"/>
            <a:ext cx="890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地域プラットフォーム（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PF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内のメンバーやコアメンバー）で生み出そうとしているローカル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SDGs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事業の詳細</a:t>
            </a:r>
            <a:endParaRPr lang="en-US" altLang="ja-JP" b="1" strike="sngStrike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27E4ECD7-3F1F-6031-F2BD-D88AF11D7663}"/>
              </a:ext>
            </a:extLst>
          </p:cNvPr>
          <p:cNvSpPr/>
          <p:nvPr/>
        </p:nvSpPr>
        <p:spPr>
          <a:xfrm>
            <a:off x="4814313" y="5039465"/>
            <a:ext cx="45719" cy="4571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0F76472D-C70D-0339-78D1-965C7E2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D27ABC-D193-A694-065E-2B743D517710}"/>
              </a:ext>
            </a:extLst>
          </p:cNvPr>
          <p:cNvSpPr/>
          <p:nvPr/>
        </p:nvSpPr>
        <p:spPr>
          <a:xfrm>
            <a:off x="2394954" y="3265521"/>
            <a:ext cx="4346769" cy="228615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Aft>
                <a:spcPts val="600"/>
              </a:spcAft>
              <a:buClr>
                <a:srgbClr val="00584E"/>
              </a:buClr>
              <a:defRPr/>
            </a:pPr>
            <a:endParaRPr lang="en-US" altLang="ja-JP" sz="2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Aft>
                <a:spcPts val="600"/>
              </a:spcAft>
              <a:buClr>
                <a:srgbClr val="00584E"/>
              </a:buClr>
              <a:defRPr/>
            </a:pPr>
            <a:r>
              <a:rPr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本事業の</a:t>
            </a:r>
            <a:r>
              <a:rPr lang="ja-JP" altLang="en-US" sz="20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採択年数が</a:t>
            </a:r>
            <a:r>
              <a:rPr lang="en-US" altLang="ja-JP" sz="20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20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年目</a:t>
            </a:r>
            <a:r>
              <a:rPr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にあたる活動団体の方は、このスライドも必ずご記載ください。</a:t>
            </a:r>
            <a:endParaRPr lang="en-US" altLang="ja-JP" sz="2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Aft>
                <a:spcPts val="600"/>
              </a:spcAft>
              <a:buClr>
                <a:srgbClr val="00584E"/>
              </a:buClr>
              <a:defRPr/>
            </a:pPr>
            <a:r>
              <a:rPr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採択団体１～</a:t>
            </a:r>
            <a:r>
              <a:rPr lang="en-US" altLang="ja-JP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年目の団体の方は、任意記載です。</a:t>
            </a:r>
            <a:endParaRPr lang="en-US" altLang="ja-JP" sz="2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47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-3661" y="-4074"/>
            <a:ext cx="9144000" cy="64643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か年状態目標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09C6E7-4F2C-3C03-6410-5B39BF1EE035}"/>
              </a:ext>
            </a:extLst>
          </p:cNvPr>
          <p:cNvSpPr txBox="1"/>
          <p:nvPr/>
        </p:nvSpPr>
        <p:spPr>
          <a:xfrm>
            <a:off x="379776" y="681514"/>
            <a:ext cx="462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2026</a:t>
            </a:r>
            <a:r>
              <a:rPr kumimoji="1" lang="ja-JP" altLang="en-US" sz="1600" b="1" dirty="0"/>
              <a:t>年度末の状態目標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424D6D-A56E-4C41-6CB3-0B0CCA8A4A3C}"/>
              </a:ext>
            </a:extLst>
          </p:cNvPr>
          <p:cNvSpPr/>
          <p:nvPr/>
        </p:nvSpPr>
        <p:spPr>
          <a:xfrm>
            <a:off x="383716" y="1020672"/>
            <a:ext cx="8376568" cy="15442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AB3BDA-5A02-E5E8-98DA-25C4C9513769}"/>
              </a:ext>
            </a:extLst>
          </p:cNvPr>
          <p:cNvSpPr txBox="1"/>
          <p:nvPr/>
        </p:nvSpPr>
        <p:spPr>
          <a:xfrm>
            <a:off x="379776" y="2729802"/>
            <a:ext cx="462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2025</a:t>
            </a:r>
            <a:r>
              <a:rPr kumimoji="1" lang="ja-JP" altLang="en-US" sz="1600" b="1" dirty="0"/>
              <a:t>年度末の状態目標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DB40306-79C9-FD9F-C4B6-D017D95DE0A7}"/>
              </a:ext>
            </a:extLst>
          </p:cNvPr>
          <p:cNvSpPr/>
          <p:nvPr/>
        </p:nvSpPr>
        <p:spPr>
          <a:xfrm>
            <a:off x="383716" y="3068960"/>
            <a:ext cx="8376568" cy="15442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7DFFDAE-EAC1-36F2-07D9-71EA4E19632C}"/>
              </a:ext>
            </a:extLst>
          </p:cNvPr>
          <p:cNvSpPr txBox="1"/>
          <p:nvPr/>
        </p:nvSpPr>
        <p:spPr>
          <a:xfrm>
            <a:off x="375836" y="4778090"/>
            <a:ext cx="462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2024</a:t>
            </a:r>
            <a:r>
              <a:rPr kumimoji="1" lang="ja-JP" altLang="en-US" sz="1600" b="1" dirty="0"/>
              <a:t>年度末の状態目標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458C041-9FEC-834E-6A72-6E732EA51AD1}"/>
              </a:ext>
            </a:extLst>
          </p:cNvPr>
          <p:cNvSpPr/>
          <p:nvPr/>
        </p:nvSpPr>
        <p:spPr>
          <a:xfrm>
            <a:off x="379776" y="5117248"/>
            <a:ext cx="8376568" cy="15442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D480D6EC-74B1-57B5-EA95-0ACAFB96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233F660-FCFE-65EE-3293-B63EB1C4D981}"/>
              </a:ext>
            </a:extLst>
          </p:cNvPr>
          <p:cNvSpPr/>
          <p:nvPr/>
        </p:nvSpPr>
        <p:spPr>
          <a:xfrm>
            <a:off x="1585692" y="3075810"/>
            <a:ext cx="6048672" cy="142188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6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ここまでで記載してきた、目指すプラットフォームの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体制や仕組み、ローカル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SDG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ｓ事業を実現するための、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カ年の状態目標（各年の理想の状態、理想とする将来）を記載してください。</a:t>
            </a:r>
            <a:endParaRPr kumimoji="1" lang="en-US" altLang="ja-JP" sz="16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Aft>
                <a:spcPts val="600"/>
              </a:spcAft>
              <a:buClr>
                <a:srgbClr val="00584E"/>
              </a:buClr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algn="ctr">
              <a:spcAft>
                <a:spcPts val="600"/>
              </a:spcAft>
              <a:buClr>
                <a:srgbClr val="00584E"/>
              </a:buClr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41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BB05037-8D5E-4009-BEE8-AC07BA99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D01C6D-80EB-490D-8A1D-E86D9EEBEE2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39721"/>
              </p:ext>
            </p:extLst>
          </p:nvPr>
        </p:nvGraphicFramePr>
        <p:xfrm>
          <a:off x="180000" y="768495"/>
          <a:ext cx="8784000" cy="572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63281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６月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１月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3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共通の予定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活動団体の予定①</a:t>
                      </a:r>
                      <a:endParaRPr kumimoji="1" lang="en-US" altLang="ja-JP" sz="900" b="1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活動団体の予定②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中間支援主体の予定①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247589"/>
                  </a:ext>
                </a:extLst>
              </a:tr>
              <a:tr h="1042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メイリオ" panose="020B0604030504040204" pitchFamily="50" charset="-128"/>
                        </a:rPr>
                        <a:t>中間支援主体の予定②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3949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C14E16B-F714-478D-8431-DE4B12099256}"/>
              </a:ext>
            </a:extLst>
          </p:cNvPr>
          <p:cNvSpPr txBox="1"/>
          <p:nvPr/>
        </p:nvSpPr>
        <p:spPr>
          <a:xfrm>
            <a:off x="1871700" y="1920554"/>
            <a:ext cx="1656184" cy="1384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◆中間支援ギャザリング①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698B52-92B5-491D-B9FC-4C57BAE30BB8}"/>
              </a:ext>
            </a:extLst>
          </p:cNvPr>
          <p:cNvSpPr txBox="1"/>
          <p:nvPr/>
        </p:nvSpPr>
        <p:spPr>
          <a:xfrm>
            <a:off x="6354469" y="1468458"/>
            <a:ext cx="936104" cy="15388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◆中間報告会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1F1CFE-75BB-4318-A687-103C8DF482E8}"/>
              </a:ext>
            </a:extLst>
          </p:cNvPr>
          <p:cNvSpPr/>
          <p:nvPr/>
        </p:nvSpPr>
        <p:spPr>
          <a:xfrm>
            <a:off x="2502" y="-22034"/>
            <a:ext cx="9144000" cy="646434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活動計画</a:t>
            </a:r>
          </a:p>
        </p:txBody>
      </p:sp>
      <p:sp>
        <p:nvSpPr>
          <p:cNvPr id="18" name="右矢印 14">
            <a:extLst>
              <a:ext uri="{FF2B5EF4-FFF2-40B4-BE49-F238E27FC236}">
                <a16:creationId xmlns:a16="http://schemas.microsoft.com/office/drawing/2014/main" id="{3AFB8497-8D99-4417-83B0-C35E86733D4C}"/>
              </a:ext>
            </a:extLst>
          </p:cNvPr>
          <p:cNvSpPr/>
          <p:nvPr/>
        </p:nvSpPr>
        <p:spPr>
          <a:xfrm rot="10800000" flipH="1" flipV="1">
            <a:off x="3131841" y="1364909"/>
            <a:ext cx="5041358" cy="275124"/>
          </a:xfrm>
          <a:prstGeom prst="rightArrow">
            <a:avLst/>
          </a:prstGeom>
          <a:solidFill>
            <a:srgbClr val="C9FBE7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ステークホルダーミーティングを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回以上開催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0912D4-2D1A-9B73-2190-B1612822A843}"/>
              </a:ext>
            </a:extLst>
          </p:cNvPr>
          <p:cNvSpPr txBox="1"/>
          <p:nvPr/>
        </p:nvSpPr>
        <p:spPr>
          <a:xfrm>
            <a:off x="7613760" y="1916832"/>
            <a:ext cx="1656184" cy="1384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◆中間支援ギャザリング②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2F1D01-9C00-802B-0308-D9A5947BBD77}"/>
              </a:ext>
            </a:extLst>
          </p:cNvPr>
          <p:cNvSpPr txBox="1"/>
          <p:nvPr/>
        </p:nvSpPr>
        <p:spPr>
          <a:xfrm>
            <a:off x="2609511" y="1714878"/>
            <a:ext cx="1765488" cy="1384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◆キックオフ（ブロックごと）</a:t>
            </a:r>
          </a:p>
        </p:txBody>
      </p:sp>
      <p:sp>
        <p:nvSpPr>
          <p:cNvPr id="6" name="右矢印 14">
            <a:extLst>
              <a:ext uri="{FF2B5EF4-FFF2-40B4-BE49-F238E27FC236}">
                <a16:creationId xmlns:a16="http://schemas.microsoft.com/office/drawing/2014/main" id="{2BD1768C-8AE4-4A1E-BA9E-5C56996B13EC}"/>
              </a:ext>
            </a:extLst>
          </p:cNvPr>
          <p:cNvSpPr/>
          <p:nvPr/>
        </p:nvSpPr>
        <p:spPr>
          <a:xfrm rot="10800000" flipH="1" flipV="1">
            <a:off x="4484303" y="1510601"/>
            <a:ext cx="1870166" cy="550247"/>
          </a:xfrm>
          <a:prstGeom prst="rightArrow">
            <a:avLst/>
          </a:prstGeom>
          <a:solidFill>
            <a:srgbClr val="C9FBE7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中間共有会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（ブロックごと）</a:t>
            </a:r>
          </a:p>
        </p:txBody>
      </p:sp>
      <p:sp>
        <p:nvSpPr>
          <p:cNvPr id="7" name="右矢印 14">
            <a:extLst>
              <a:ext uri="{FF2B5EF4-FFF2-40B4-BE49-F238E27FC236}">
                <a16:creationId xmlns:a16="http://schemas.microsoft.com/office/drawing/2014/main" id="{956E0289-FBA1-246B-DF71-04E94F65D316}"/>
              </a:ext>
            </a:extLst>
          </p:cNvPr>
          <p:cNvSpPr/>
          <p:nvPr/>
        </p:nvSpPr>
        <p:spPr>
          <a:xfrm rot="10800000" flipH="1" flipV="1">
            <a:off x="1331640" y="2061296"/>
            <a:ext cx="7632360" cy="275124"/>
          </a:xfrm>
          <a:prstGeom prst="rightArrow">
            <a:avLst/>
          </a:prstGeom>
          <a:solidFill>
            <a:srgbClr val="C9FBE7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経費執行可能期間</a:t>
            </a: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315955BE-16C3-A6AB-0460-93B372848C84}"/>
              </a:ext>
            </a:extLst>
          </p:cNvPr>
          <p:cNvSpPr/>
          <p:nvPr/>
        </p:nvSpPr>
        <p:spPr>
          <a:xfrm>
            <a:off x="1459180" y="5443482"/>
            <a:ext cx="2300662" cy="1199011"/>
          </a:xfrm>
          <a:prstGeom prst="wedgeRectCallout">
            <a:avLst>
              <a:gd name="adj1" fmla="val -69959"/>
              <a:gd name="adj2" fmla="val 6328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①に書ききれないもの、違う観点での取り組みなどはこちらに記載ください。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必要によって行を削除、追加してください。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（この説明文は削除ください）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2C4A3A9-8C70-1792-828C-8F50390B93F6}"/>
              </a:ext>
            </a:extLst>
          </p:cNvPr>
          <p:cNvSpPr/>
          <p:nvPr/>
        </p:nvSpPr>
        <p:spPr>
          <a:xfrm>
            <a:off x="2933320" y="2228021"/>
            <a:ext cx="6120680" cy="163078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>
              <a:lnSpc>
                <a:spcPct val="150000"/>
              </a:lnSpc>
            </a:pPr>
            <a:r>
              <a:rPr lang="en-US" altLang="ja-JP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活動団体の予定について</a:t>
            </a:r>
            <a:r>
              <a:rPr lang="en-US" altLang="ja-JP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申請時の活動計画書や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EPO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との打ち合わせ等を元に、</a:t>
            </a:r>
            <a:r>
              <a:rPr lang="en-US" altLang="ja-JP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lang="ja-JP" altLang="en-US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年度末の状態目標を達成するために、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今年度取り組む内容とその実施スケジュール案を記載してください。また必要によって行を削除、追加をしてください。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600"/>
              </a:spcAft>
              <a:buClr>
                <a:srgbClr val="00584E"/>
              </a:buClr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81E0CBED-37B3-11B4-5872-A2E13A6372FC}"/>
              </a:ext>
            </a:extLst>
          </p:cNvPr>
          <p:cNvSpPr/>
          <p:nvPr/>
        </p:nvSpPr>
        <p:spPr>
          <a:xfrm>
            <a:off x="1459180" y="3445047"/>
            <a:ext cx="2300662" cy="1199011"/>
          </a:xfrm>
          <a:prstGeom prst="wedgeRectCallout">
            <a:avLst>
              <a:gd name="adj1" fmla="val -67811"/>
              <a:gd name="adj2" fmla="val 1175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①に書ききれないもの、違うテーマでの取り組みなどはこちらに記載ください。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必要によって行を削除、追加してください。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（この説明文は削除ください）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65952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-3661" y="-4074"/>
            <a:ext cx="9144000" cy="64643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中間支援主体より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D708547-5E29-D465-3E11-22606D34DF21}"/>
              </a:ext>
            </a:extLst>
          </p:cNvPr>
          <p:cNvSpPr txBox="1"/>
          <p:nvPr/>
        </p:nvSpPr>
        <p:spPr>
          <a:xfrm>
            <a:off x="196244" y="73894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 b="1"/>
            </a:lvl1pPr>
          </a:lstStyle>
          <a:p>
            <a:r>
              <a:rPr lang="ja-JP" altLang="en-US" dirty="0"/>
              <a:t>中間支援主体の紹介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16305C-6AFC-5B31-029A-667117F91136}"/>
              </a:ext>
            </a:extLst>
          </p:cNvPr>
          <p:cNvSpPr txBox="1"/>
          <p:nvPr/>
        </p:nvSpPr>
        <p:spPr>
          <a:xfrm>
            <a:off x="194539" y="1108277"/>
            <a:ext cx="8566672" cy="11685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i="1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04FE1D-CCA9-BFEE-36D6-D133C9D4775F}"/>
              </a:ext>
            </a:extLst>
          </p:cNvPr>
          <p:cNvSpPr txBox="1"/>
          <p:nvPr/>
        </p:nvSpPr>
        <p:spPr>
          <a:xfrm>
            <a:off x="194539" y="2924944"/>
            <a:ext cx="8566672" cy="36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i="1" dirty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92FAC4-2B64-CAC1-53DD-2CA08124EB67}"/>
              </a:ext>
            </a:extLst>
          </p:cNvPr>
          <p:cNvSpPr txBox="1"/>
          <p:nvPr/>
        </p:nvSpPr>
        <p:spPr>
          <a:xfrm>
            <a:off x="194539" y="2558123"/>
            <a:ext cx="696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 b="1"/>
            </a:lvl1pPr>
          </a:lstStyle>
          <a:p>
            <a:r>
              <a:rPr lang="ja-JP" altLang="en-US" dirty="0"/>
              <a:t>活動団体の取組へのコメント、中間支援の方針・計画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A9DD3E-B983-849C-E2F6-0EC5B08C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57380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＋Segoe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19050" cap="flat" cmpd="sng" algn="ctr">
          <a:noFill/>
          <a:prstDash val="solid"/>
          <a:miter lim="800000"/>
          <a:headEnd type="none" w="med" len="med"/>
          <a:tailEnd type="none" w="med" len="med"/>
        </a:ln>
      </a:spPr>
      <a:bodyPr lIns="0" tIns="0" rIns="0" bIns="0" rtlCol="0" anchor="t"/>
      <a:lstStyle>
        <a:defPPr algn="ctr" defTabSz="457200" fontAlgn="auto">
          <a:spcBef>
            <a:spcPts val="0"/>
          </a:spcBef>
          <a:spcAft>
            <a:spcPts val="0"/>
          </a:spcAft>
          <a:defRPr kumimoji="1" sz="1400" dirty="0" smtClean="0">
            <a:solidFill>
              <a:prstClr val="black"/>
            </a:solidFill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12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8E969926-C35E-4B9C-93F7-57A51276E4E6}" vid="{CB478695-38CA-4AB5-81A7-0DBA352C8849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966</Words>
  <Application>Microsoft Office PowerPoint</Application>
  <PresentationFormat>画面に合わせる (4:3)</PresentationFormat>
  <Paragraphs>126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メイリオ</vt:lpstr>
      <vt:lpstr>游ゴシック</vt:lpstr>
      <vt:lpstr>游ゴシック Medium</vt:lpstr>
      <vt:lpstr>Arial</vt:lpstr>
      <vt:lpstr>Calibri</vt:lpstr>
      <vt:lpstr>Segoe UI</vt:lpstr>
      <vt:lpstr>Wingdings</vt:lpstr>
      <vt:lpstr>Blank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2019-06-11T07:59:21Z</dcterms:created>
  <dcterms:modified xsi:type="dcterms:W3CDTF">2024-05-13T08:06:28Z</dcterms:modified>
</cp:coreProperties>
</file>