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0" r:id="rId2"/>
    <p:sldId id="29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0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4E"/>
    <a:srgbClr val="C9FBE7"/>
    <a:srgbClr val="BEF0D8"/>
    <a:srgbClr val="009C89"/>
    <a:srgbClr val="DFFDEB"/>
    <a:srgbClr val="D9FFF8"/>
    <a:srgbClr val="CCFFFF"/>
    <a:srgbClr val="E9FEC6"/>
    <a:srgbClr val="C5FFF8"/>
    <a:srgbClr val="A7F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47" autoAdjust="0"/>
    <p:restoredTop sz="93785" autoAdjust="0"/>
  </p:normalViewPr>
  <p:slideViewPr>
    <p:cSldViewPr>
      <p:cViewPr varScale="1">
        <p:scale>
          <a:sx n="107" d="100"/>
          <a:sy n="107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13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DC92FC2A-6B84-4CCC-810A-114A620C31E0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77CE9756-4AF6-47EA-B276-693F12515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828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8414F682-D6EC-E440-9B27-2B08D5088ABA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34BD0E97-38EB-2F46-84EB-5C56DD298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67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D0E97-38EB-2F46-84EB-5C56DD2984E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482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D0E97-38EB-2F46-84EB-5C56DD2984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84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E53F-8F90-48B4-8CAD-D03B7D6AE620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4CB4-115C-4FA8-8122-176A07A3F98C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FFA0-BF60-4435-ABB2-DDC390763390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C712-183B-4C25-A694-5DE652F7D9D1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D8E2-3F9F-4764-BB67-6B9C6E6F48C6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F664-DE35-435A-BB0D-EDCBCFC8CF79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0595-F8FA-4F0E-883F-1D28F82D73A3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A24-B50F-437C-826E-7D62FF17A8F8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7FBE-D74E-43C2-85AF-C76F97CCEA59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3D0-1CDE-44CC-85E6-5A4EC8634FBC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878DD-D104-44EC-A7C8-2EBE64A9E5F6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8DED-F9FE-4D2C-A8F5-503C904ADC70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円/楕円 108">
            <a:extLst>
              <a:ext uri="{FF2B5EF4-FFF2-40B4-BE49-F238E27FC236}">
                <a16:creationId xmlns:a16="http://schemas.microsoft.com/office/drawing/2014/main" id="{1A51A8D6-F717-5D16-0713-A1FDB975C82F}"/>
              </a:ext>
            </a:extLst>
          </p:cNvPr>
          <p:cNvSpPr/>
          <p:nvPr/>
        </p:nvSpPr>
        <p:spPr>
          <a:xfrm>
            <a:off x="1466313" y="2473595"/>
            <a:ext cx="6346047" cy="3835725"/>
          </a:xfrm>
          <a:prstGeom prst="ellipse">
            <a:avLst/>
          </a:prstGeom>
          <a:solidFill>
            <a:schemeClr val="accent5">
              <a:lumMod val="40000"/>
              <a:lumOff val="6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関心を持ってくれている人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4A2390-1CB0-462B-B742-C9534744402E}"/>
              </a:ext>
            </a:extLst>
          </p:cNvPr>
          <p:cNvSpPr/>
          <p:nvPr/>
        </p:nvSpPr>
        <p:spPr>
          <a:xfrm>
            <a:off x="2502" y="-11400"/>
            <a:ext cx="9144000" cy="646434"/>
          </a:xfrm>
          <a:prstGeom prst="rect">
            <a:avLst/>
          </a:prstGeom>
          <a:solidFill>
            <a:srgbClr val="0070C0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8E47567-09B3-4622-9974-0DCC99249B22}"/>
              </a:ext>
            </a:extLst>
          </p:cNvPr>
          <p:cNvSpPr txBox="1">
            <a:spLocks/>
          </p:cNvSpPr>
          <p:nvPr/>
        </p:nvSpPr>
        <p:spPr bwMode="auto">
          <a:xfrm>
            <a:off x="953852" y="101377"/>
            <a:ext cx="7236295" cy="444191"/>
          </a:xfrm>
          <a:prstGeom prst="rect">
            <a:avLst/>
          </a:prstGeom>
          <a:noFill/>
          <a:ln>
            <a:noFill/>
          </a:ln>
        </p:spPr>
        <p:txBody>
          <a:bodyPr lIns="65242" tIns="32621" rIns="65242" bIns="32621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ステークホルダーマップ（非公開）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9B495FC-2E67-4BED-8C5A-D7207EE7BE54}"/>
              </a:ext>
            </a:extLst>
          </p:cNvPr>
          <p:cNvSpPr/>
          <p:nvPr/>
        </p:nvSpPr>
        <p:spPr>
          <a:xfrm>
            <a:off x="201809" y="781103"/>
            <a:ext cx="8740380" cy="156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defTabSz="457200"/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・活動団体のみなさまを取り巻く、地域の関係者とその関係性を図で表してください。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/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・次の要素を含めてください。ステークホルダーとその関係性・役割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プラットフォームのコアメンバー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事業主体・応援者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/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・用途：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コアメンバー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内での地域の関係者の情報の整理・共有に使えるもので、作成が目的ではなく、これを元に、その後どう動いて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/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　 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いくかをメンバー間で話し合うことが本質です。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　 具体的には、現状のプラットフォームの形・関係者の把握とそれを元に、プラットフォームやコアメンバーに今後巻き込みたい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　 関係者の特定、どういう関わり方をしてほしいかの整理に活用できます。</a:t>
            </a:r>
            <a:endParaRPr kumimoji="1" lang="en-US" altLang="ja-JP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この図を公開することはありません。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この説明文は削除してください。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A05327-8D3D-F95A-1960-0E95BFF9E532}"/>
              </a:ext>
            </a:extLst>
          </p:cNvPr>
          <p:cNvSpPr/>
          <p:nvPr/>
        </p:nvSpPr>
        <p:spPr>
          <a:xfrm>
            <a:off x="3199176" y="6393816"/>
            <a:ext cx="2880320" cy="441248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defTabSz="457200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記載例</a:t>
            </a:r>
            <a:endParaRPr lang="en-US" altLang="zh-TW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457200">
              <a:spcBef>
                <a:spcPts val="600"/>
              </a:spcBef>
            </a:pPr>
            <a:r>
              <a:rPr lang="en-US" altLang="ja-JP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この図は参考イメージです。削除してください。</a:t>
            </a:r>
            <a:endParaRPr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円/楕円 107">
            <a:extLst>
              <a:ext uri="{FF2B5EF4-FFF2-40B4-BE49-F238E27FC236}">
                <a16:creationId xmlns:a16="http://schemas.microsoft.com/office/drawing/2014/main" id="{E9153CFD-6DA9-86D9-B4CB-43EE1374F152}"/>
              </a:ext>
            </a:extLst>
          </p:cNvPr>
          <p:cNvSpPr/>
          <p:nvPr/>
        </p:nvSpPr>
        <p:spPr>
          <a:xfrm>
            <a:off x="2697361" y="3140968"/>
            <a:ext cx="3744417" cy="2520281"/>
          </a:xfrm>
          <a:prstGeom prst="ellipse">
            <a:avLst/>
          </a:prstGeom>
          <a:solidFill>
            <a:schemeClr val="accent3">
              <a:lumMod val="40000"/>
              <a:lumOff val="6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プラットフォーム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参加者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円/楕円 107">
            <a:extLst>
              <a:ext uri="{FF2B5EF4-FFF2-40B4-BE49-F238E27FC236}">
                <a16:creationId xmlns:a16="http://schemas.microsoft.com/office/drawing/2014/main" id="{5E575C7E-F8CD-02FB-8563-512D4915757E}"/>
              </a:ext>
            </a:extLst>
          </p:cNvPr>
          <p:cNvSpPr/>
          <p:nvPr/>
        </p:nvSpPr>
        <p:spPr>
          <a:xfrm>
            <a:off x="3745615" y="3724898"/>
            <a:ext cx="1519251" cy="1409799"/>
          </a:xfrm>
          <a:prstGeom prst="ellipse">
            <a:avLst/>
          </a:prstGeom>
          <a:solidFill>
            <a:srgbClr val="FFFF00">
              <a:alpha val="3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コアメンバー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円/楕円 115">
            <a:extLst>
              <a:ext uri="{FF2B5EF4-FFF2-40B4-BE49-F238E27FC236}">
                <a16:creationId xmlns:a16="http://schemas.microsoft.com/office/drawing/2014/main" id="{501A3E4C-765F-0823-85C9-358B76429DB3}"/>
              </a:ext>
            </a:extLst>
          </p:cNvPr>
          <p:cNvSpPr/>
          <p:nvPr/>
        </p:nvSpPr>
        <p:spPr>
          <a:xfrm>
            <a:off x="4148702" y="3874128"/>
            <a:ext cx="713076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リーダー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kumimoji="1" lang="ja-JP" altLang="en-US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円/楕円 115">
            <a:extLst>
              <a:ext uri="{FF2B5EF4-FFF2-40B4-BE49-F238E27FC236}">
                <a16:creationId xmlns:a16="http://schemas.microsoft.com/office/drawing/2014/main" id="{8310E094-3F48-D040-6D4D-77418E16CAF0}"/>
              </a:ext>
            </a:extLst>
          </p:cNvPr>
          <p:cNvSpPr/>
          <p:nvPr/>
        </p:nvSpPr>
        <p:spPr>
          <a:xfrm>
            <a:off x="3932678" y="4528741"/>
            <a:ext cx="572562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kumimoji="1" lang="ja-JP" altLang="en-US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円/楕円 115">
            <a:extLst>
              <a:ext uri="{FF2B5EF4-FFF2-40B4-BE49-F238E27FC236}">
                <a16:creationId xmlns:a16="http://schemas.microsoft.com/office/drawing/2014/main" id="{5BA57D59-01E4-04C2-1517-25DB15CAFAAD}"/>
              </a:ext>
            </a:extLst>
          </p:cNvPr>
          <p:cNvSpPr/>
          <p:nvPr/>
        </p:nvSpPr>
        <p:spPr>
          <a:xfrm>
            <a:off x="4569570" y="4528741"/>
            <a:ext cx="572562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kumimoji="1" lang="ja-JP" altLang="en-US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円/楕円 115">
            <a:extLst>
              <a:ext uri="{FF2B5EF4-FFF2-40B4-BE49-F238E27FC236}">
                <a16:creationId xmlns:a16="http://schemas.microsoft.com/office/drawing/2014/main" id="{3E0CB04F-9920-C680-BA2B-7DBDF41BDBC8}"/>
              </a:ext>
            </a:extLst>
          </p:cNvPr>
          <p:cNvSpPr/>
          <p:nvPr/>
        </p:nvSpPr>
        <p:spPr>
          <a:xfrm>
            <a:off x="4932040" y="3401928"/>
            <a:ext cx="811304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○○市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主査</a:t>
            </a:r>
            <a:r>
              <a:rPr kumimoji="1"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5" name="円/楕円 115">
            <a:extLst>
              <a:ext uri="{FF2B5EF4-FFF2-40B4-BE49-F238E27FC236}">
                <a16:creationId xmlns:a16="http://schemas.microsoft.com/office/drawing/2014/main" id="{4A2266F0-FB03-D909-33A1-BA53B5CF2156}"/>
              </a:ext>
            </a:extLst>
          </p:cNvPr>
          <p:cNvSpPr/>
          <p:nvPr/>
        </p:nvSpPr>
        <p:spPr>
          <a:xfrm>
            <a:off x="5871802" y="2905800"/>
            <a:ext cx="811304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自治会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3" name="円/楕円 115">
            <a:extLst>
              <a:ext uri="{FF2B5EF4-FFF2-40B4-BE49-F238E27FC236}">
                <a16:creationId xmlns:a16="http://schemas.microsoft.com/office/drawing/2014/main" id="{F9D20BFA-1189-AEE5-697B-3CBEC70FC38F}"/>
              </a:ext>
            </a:extLst>
          </p:cNvPr>
          <p:cNvSpPr/>
          <p:nvPr/>
        </p:nvSpPr>
        <p:spPr>
          <a:xfrm>
            <a:off x="3300948" y="4993209"/>
            <a:ext cx="811304" cy="34854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カフェ店長</a:t>
            </a: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4" name="円/楕円 115">
            <a:extLst>
              <a:ext uri="{FF2B5EF4-FFF2-40B4-BE49-F238E27FC236}">
                <a16:creationId xmlns:a16="http://schemas.microsoft.com/office/drawing/2014/main" id="{2B62F6A2-C6FF-DB6E-433D-1B0B2A074C52}"/>
              </a:ext>
            </a:extLst>
          </p:cNvPr>
          <p:cNvSpPr/>
          <p:nvPr/>
        </p:nvSpPr>
        <p:spPr>
          <a:xfrm>
            <a:off x="6279404" y="4909601"/>
            <a:ext cx="811304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地元の酒蔵</a:t>
            </a: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5" name="円/楕円 115">
            <a:extLst>
              <a:ext uri="{FF2B5EF4-FFF2-40B4-BE49-F238E27FC236}">
                <a16:creationId xmlns:a16="http://schemas.microsoft.com/office/drawing/2014/main" id="{2704C22C-C117-64A9-F6CE-17A59C01A279}"/>
              </a:ext>
            </a:extLst>
          </p:cNvPr>
          <p:cNvSpPr/>
          <p:nvPr/>
        </p:nvSpPr>
        <p:spPr>
          <a:xfrm>
            <a:off x="5714519" y="5518356"/>
            <a:ext cx="915319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地元の蕎麦屋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6" name="円/楕円 115">
            <a:extLst>
              <a:ext uri="{FF2B5EF4-FFF2-40B4-BE49-F238E27FC236}">
                <a16:creationId xmlns:a16="http://schemas.microsoft.com/office/drawing/2014/main" id="{4B35A38B-0DE2-DE63-DD51-0DC0BD3C8C7A}"/>
              </a:ext>
            </a:extLst>
          </p:cNvPr>
          <p:cNvSpPr/>
          <p:nvPr/>
        </p:nvSpPr>
        <p:spPr>
          <a:xfrm>
            <a:off x="3609000" y="3401928"/>
            <a:ext cx="915319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地元の工務店</a:t>
            </a: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8" name="円/楕円 115">
            <a:extLst>
              <a:ext uri="{FF2B5EF4-FFF2-40B4-BE49-F238E27FC236}">
                <a16:creationId xmlns:a16="http://schemas.microsoft.com/office/drawing/2014/main" id="{BB5EE97A-7897-8E7E-59DE-E6075130860C}"/>
              </a:ext>
            </a:extLst>
          </p:cNvPr>
          <p:cNvSpPr/>
          <p:nvPr/>
        </p:nvSpPr>
        <p:spPr>
          <a:xfrm>
            <a:off x="2012045" y="3385170"/>
            <a:ext cx="915319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○○信用金庫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19" name="円/楕円 115">
            <a:extLst>
              <a:ext uri="{FF2B5EF4-FFF2-40B4-BE49-F238E27FC236}">
                <a16:creationId xmlns:a16="http://schemas.microsoft.com/office/drawing/2014/main" id="{248FDE22-C2A4-6E8F-0F3B-6C0403508E4C}"/>
              </a:ext>
            </a:extLst>
          </p:cNvPr>
          <p:cNvSpPr/>
          <p:nvPr/>
        </p:nvSpPr>
        <p:spPr>
          <a:xfrm>
            <a:off x="4569095" y="5181124"/>
            <a:ext cx="915319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○○大学教授</a:t>
            </a: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20" name="円/楕円 115">
            <a:extLst>
              <a:ext uri="{FF2B5EF4-FFF2-40B4-BE49-F238E27FC236}">
                <a16:creationId xmlns:a16="http://schemas.microsoft.com/office/drawing/2014/main" id="{FF4A21F9-300F-9386-CF8D-49CD171D2989}"/>
              </a:ext>
            </a:extLst>
          </p:cNvPr>
          <p:cNvSpPr/>
          <p:nvPr/>
        </p:nvSpPr>
        <p:spPr>
          <a:xfrm>
            <a:off x="5526955" y="3932859"/>
            <a:ext cx="811304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森林組合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21" name="円/楕円 115">
            <a:extLst>
              <a:ext uri="{FF2B5EF4-FFF2-40B4-BE49-F238E27FC236}">
                <a16:creationId xmlns:a16="http://schemas.microsoft.com/office/drawing/2014/main" id="{3B1D68FA-6895-DD74-EC11-6B8320D1D388}"/>
              </a:ext>
            </a:extLst>
          </p:cNvPr>
          <p:cNvSpPr/>
          <p:nvPr/>
        </p:nvSpPr>
        <p:spPr>
          <a:xfrm>
            <a:off x="2815835" y="4022928"/>
            <a:ext cx="1005683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移住者</a:t>
            </a: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kumimoji="1"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町の弁当屋開業を目指す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12DD5F7-E914-305E-FB41-B2B43B4322A5}"/>
              </a:ext>
            </a:extLst>
          </p:cNvPr>
          <p:cNvGrpSpPr/>
          <p:nvPr/>
        </p:nvGrpSpPr>
        <p:grpSpPr>
          <a:xfrm>
            <a:off x="4894378" y="3880096"/>
            <a:ext cx="738444" cy="241458"/>
            <a:chOff x="431420" y="5207940"/>
            <a:chExt cx="738444" cy="241458"/>
          </a:xfrm>
        </p:grpSpPr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B3FA7A32-23C3-DFDE-C3A6-108D0CC11439}"/>
                </a:ext>
              </a:extLst>
            </p:cNvPr>
            <p:cNvCxnSpPr>
              <a:cxnSpLocks/>
            </p:cNvCxnSpPr>
            <p:nvPr/>
          </p:nvCxnSpPr>
          <p:spPr>
            <a:xfrm>
              <a:off x="431420" y="5370316"/>
              <a:ext cx="614627" cy="7908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402F5C31-46E9-6399-D2B2-5C362AF94A9C}"/>
                </a:ext>
              </a:extLst>
            </p:cNvPr>
            <p:cNvSpPr txBox="1"/>
            <p:nvPr/>
          </p:nvSpPr>
          <p:spPr>
            <a:xfrm>
              <a:off x="433950" y="5207940"/>
              <a:ext cx="7359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前職の同僚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B67D575A-DDD0-0BD1-16CE-18E56A776156}"/>
              </a:ext>
            </a:extLst>
          </p:cNvPr>
          <p:cNvGrpSpPr/>
          <p:nvPr/>
        </p:nvGrpSpPr>
        <p:grpSpPr>
          <a:xfrm>
            <a:off x="6340837" y="5269641"/>
            <a:ext cx="731945" cy="361229"/>
            <a:chOff x="431420" y="5178364"/>
            <a:chExt cx="731945" cy="361229"/>
          </a:xfrm>
        </p:grpSpPr>
        <p:cxnSp>
          <p:nvCxnSpPr>
            <p:cNvPr id="43" name="直線矢印コネクタ 42">
              <a:extLst>
                <a:ext uri="{FF2B5EF4-FFF2-40B4-BE49-F238E27FC236}">
                  <a16:creationId xmlns:a16="http://schemas.microsoft.com/office/drawing/2014/main" id="{D3F7189D-B769-4D5E-5509-D35EAA33D1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420" y="5178364"/>
              <a:ext cx="175106" cy="19195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E39D0A63-72BD-CB1D-30E8-3D9B19E25549}"/>
                </a:ext>
              </a:extLst>
            </p:cNvPr>
            <p:cNvSpPr txBox="1"/>
            <p:nvPr/>
          </p:nvSpPr>
          <p:spPr>
            <a:xfrm>
              <a:off x="549094" y="5201039"/>
              <a:ext cx="6142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U</a:t>
              </a:r>
              <a:r>
                <a:rPr kumimoji="1"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ターン仲間</a:t>
              </a: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A3C62780-3878-56D7-5CCA-7DE46515B367}"/>
              </a:ext>
            </a:extLst>
          </p:cNvPr>
          <p:cNvGrpSpPr/>
          <p:nvPr/>
        </p:nvGrpSpPr>
        <p:grpSpPr>
          <a:xfrm>
            <a:off x="5703363" y="3213113"/>
            <a:ext cx="1017779" cy="370013"/>
            <a:chOff x="420678" y="4056084"/>
            <a:chExt cx="1017779" cy="370013"/>
          </a:xfrm>
        </p:grpSpPr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id="{B5C83F51-16D3-2A93-B0D4-328EF9E60D42}"/>
                </a:ext>
              </a:extLst>
            </p:cNvPr>
            <p:cNvCxnSpPr>
              <a:cxnSpLocks/>
              <a:endCxn id="5" idx="3"/>
            </p:cNvCxnSpPr>
            <p:nvPr/>
          </p:nvCxnSpPr>
          <p:spPr>
            <a:xfrm flipV="1">
              <a:off x="420678" y="4056084"/>
              <a:ext cx="287252" cy="2479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7582FEDB-9585-FE7A-D8D4-9D804AE03B96}"/>
                </a:ext>
              </a:extLst>
            </p:cNvPr>
            <p:cNvSpPr txBox="1"/>
            <p:nvPr/>
          </p:nvSpPr>
          <p:spPr>
            <a:xfrm rot="10800000" flipV="1">
              <a:off x="540291" y="4210653"/>
              <a:ext cx="89816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呼びかけ可</a:t>
              </a:r>
              <a:endPara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0AB54A1-8D42-CA35-4FEB-7EECB3EB598D}"/>
              </a:ext>
            </a:extLst>
          </p:cNvPr>
          <p:cNvSpPr txBox="1"/>
          <p:nvPr/>
        </p:nvSpPr>
        <p:spPr>
          <a:xfrm>
            <a:off x="2495614" y="4420412"/>
            <a:ext cx="614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同級生、応援</a:t>
            </a: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E5BFB89-9047-F391-A565-861C6B62F443}"/>
              </a:ext>
            </a:extLst>
          </p:cNvPr>
          <p:cNvCxnSpPr>
            <a:cxnSpLocks/>
          </p:cNvCxnSpPr>
          <p:nvPr/>
        </p:nvCxnSpPr>
        <p:spPr>
          <a:xfrm flipV="1">
            <a:off x="2321452" y="4335664"/>
            <a:ext cx="553898" cy="177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楕円 3">
            <a:extLst>
              <a:ext uri="{FF2B5EF4-FFF2-40B4-BE49-F238E27FC236}">
                <a16:creationId xmlns:a16="http://schemas.microsoft.com/office/drawing/2014/main" id="{8D379ACE-E34E-AE90-CB92-1CC34E11E80B}"/>
              </a:ext>
            </a:extLst>
          </p:cNvPr>
          <p:cNvSpPr/>
          <p:nvPr/>
        </p:nvSpPr>
        <p:spPr>
          <a:xfrm rot="1089771">
            <a:off x="4785899" y="3528523"/>
            <a:ext cx="2886129" cy="90781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円/楕円 115">
            <a:extLst>
              <a:ext uri="{FF2B5EF4-FFF2-40B4-BE49-F238E27FC236}">
                <a16:creationId xmlns:a16="http://schemas.microsoft.com/office/drawing/2014/main" id="{51B3559B-BD7F-EBDA-3DC3-63E657139F6A}"/>
              </a:ext>
            </a:extLst>
          </p:cNvPr>
          <p:cNvSpPr/>
          <p:nvPr/>
        </p:nvSpPr>
        <p:spPr>
          <a:xfrm>
            <a:off x="6608258" y="4060372"/>
            <a:ext cx="915318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福祉センター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DCB51F5-CAF3-0914-C450-D1F1E0B5737D}"/>
              </a:ext>
            </a:extLst>
          </p:cNvPr>
          <p:cNvSpPr txBox="1"/>
          <p:nvPr/>
        </p:nvSpPr>
        <p:spPr>
          <a:xfrm>
            <a:off x="5043281" y="4728369"/>
            <a:ext cx="1203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地域の○○のイベント仲間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2FC2346-1A09-0519-1F41-8C901D8A34D6}"/>
              </a:ext>
            </a:extLst>
          </p:cNvPr>
          <p:cNvSpPr txBox="1"/>
          <p:nvPr/>
        </p:nvSpPr>
        <p:spPr>
          <a:xfrm>
            <a:off x="6652847" y="3544994"/>
            <a:ext cx="99384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林業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福祉の事業のタネ</a:t>
            </a:r>
          </a:p>
        </p:txBody>
      </p:sp>
      <p:sp>
        <p:nvSpPr>
          <p:cNvPr id="36" name="円/楕円 115">
            <a:extLst>
              <a:ext uri="{FF2B5EF4-FFF2-40B4-BE49-F238E27FC236}">
                <a16:creationId xmlns:a16="http://schemas.microsoft.com/office/drawing/2014/main" id="{A67CDD1E-73C5-9BCA-722B-AE9B2EF09309}"/>
              </a:ext>
            </a:extLst>
          </p:cNvPr>
          <p:cNvSpPr/>
          <p:nvPr/>
        </p:nvSpPr>
        <p:spPr>
          <a:xfrm>
            <a:off x="3896706" y="5787436"/>
            <a:ext cx="915319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保護猫施設</a:t>
            </a:r>
            <a:endParaRPr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ボランティア</a:t>
            </a:r>
            <a:b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37" name="円/楕円 115">
            <a:extLst>
              <a:ext uri="{FF2B5EF4-FFF2-40B4-BE49-F238E27FC236}">
                <a16:creationId xmlns:a16="http://schemas.microsoft.com/office/drawing/2014/main" id="{12DFCD93-5AE2-D6CE-F574-2D69FE5C6224}"/>
              </a:ext>
            </a:extLst>
          </p:cNvPr>
          <p:cNvSpPr/>
          <p:nvPr/>
        </p:nvSpPr>
        <p:spPr>
          <a:xfrm>
            <a:off x="1667597" y="3924095"/>
            <a:ext cx="1020993" cy="3600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○○スーパーの店長</a:t>
            </a:r>
            <a:b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39" name="円/楕円 115">
            <a:extLst>
              <a:ext uri="{FF2B5EF4-FFF2-40B4-BE49-F238E27FC236}">
                <a16:creationId xmlns:a16="http://schemas.microsoft.com/office/drawing/2014/main" id="{25948613-5661-C340-9462-E1B40D113A88}"/>
              </a:ext>
            </a:extLst>
          </p:cNvPr>
          <p:cNvSpPr/>
          <p:nvPr/>
        </p:nvSpPr>
        <p:spPr>
          <a:xfrm>
            <a:off x="1514358" y="4411298"/>
            <a:ext cx="811304" cy="34854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老人ホーム</a:t>
            </a:r>
            <a:r>
              <a:rPr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br>
              <a:rPr kumimoji="1"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40" name="円/楕円 115">
            <a:extLst>
              <a:ext uri="{FF2B5EF4-FFF2-40B4-BE49-F238E27FC236}">
                <a16:creationId xmlns:a16="http://schemas.microsoft.com/office/drawing/2014/main" id="{6338FED9-F03B-19D4-D19D-B897692D4A19}"/>
              </a:ext>
            </a:extLst>
          </p:cNvPr>
          <p:cNvSpPr/>
          <p:nvPr/>
        </p:nvSpPr>
        <p:spPr>
          <a:xfrm>
            <a:off x="2619330" y="5481290"/>
            <a:ext cx="811304" cy="34854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幼稚園の保育士</a:t>
            </a:r>
            <a:br>
              <a:rPr kumimoji="1"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</a:t>
            </a:r>
            <a:r>
              <a:rPr kumimoji="1" lang="ja-JP" altLang="en-US" sz="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BA1C74F-2C37-76B3-204B-16819BD5EAB1}"/>
              </a:ext>
            </a:extLst>
          </p:cNvPr>
          <p:cNvSpPr/>
          <p:nvPr/>
        </p:nvSpPr>
        <p:spPr>
          <a:xfrm>
            <a:off x="1184869" y="3336889"/>
            <a:ext cx="2632534" cy="167340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3897F42-8DB6-5292-F58F-8299C9AFDE8E}"/>
              </a:ext>
            </a:extLst>
          </p:cNvPr>
          <p:cNvSpPr txBox="1"/>
          <p:nvPr/>
        </p:nvSpPr>
        <p:spPr>
          <a:xfrm>
            <a:off x="598438" y="3843427"/>
            <a:ext cx="99384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健康弁当の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事業のタネ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A8319719-A997-7459-74AA-85E1C958033C}"/>
              </a:ext>
            </a:extLst>
          </p:cNvPr>
          <p:cNvCxnSpPr>
            <a:cxnSpLocks/>
            <a:stCxn id="18" idx="5"/>
          </p:cNvCxnSpPr>
          <p:nvPr/>
        </p:nvCxnSpPr>
        <p:spPr>
          <a:xfrm>
            <a:off x="2793319" y="3692483"/>
            <a:ext cx="410529" cy="3159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1D6CF21-DC21-1E42-3D3B-C78EFC5DDD7D}"/>
              </a:ext>
            </a:extLst>
          </p:cNvPr>
          <p:cNvSpPr txBox="1"/>
          <p:nvPr/>
        </p:nvSpPr>
        <p:spPr>
          <a:xfrm>
            <a:off x="2910622" y="3667481"/>
            <a:ext cx="6142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資金提供</a:t>
            </a: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7BDBFD0F-87C5-2EC0-C97F-5448B1AC566E}"/>
              </a:ext>
            </a:extLst>
          </p:cNvPr>
          <p:cNvCxnSpPr>
            <a:cxnSpLocks/>
          </p:cNvCxnSpPr>
          <p:nvPr/>
        </p:nvCxnSpPr>
        <p:spPr>
          <a:xfrm flipV="1">
            <a:off x="5127508" y="4264902"/>
            <a:ext cx="1450885" cy="3956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0FFAFF95-B04B-BCB9-ABC9-B42272D573E5}"/>
              </a:ext>
            </a:extLst>
          </p:cNvPr>
          <p:cNvCxnSpPr>
            <a:cxnSpLocks/>
          </p:cNvCxnSpPr>
          <p:nvPr/>
        </p:nvCxnSpPr>
        <p:spPr>
          <a:xfrm flipH="1" flipV="1">
            <a:off x="4932040" y="4893123"/>
            <a:ext cx="52256" cy="26052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4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4A2390-1CB0-462B-B742-C9534744402E}"/>
              </a:ext>
            </a:extLst>
          </p:cNvPr>
          <p:cNvSpPr/>
          <p:nvPr/>
        </p:nvSpPr>
        <p:spPr>
          <a:xfrm>
            <a:off x="2502" y="-11400"/>
            <a:ext cx="9144000" cy="646434"/>
          </a:xfrm>
          <a:prstGeom prst="rect">
            <a:avLst/>
          </a:prstGeom>
          <a:solidFill>
            <a:srgbClr val="0070C0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8E47567-09B3-4622-9974-0DCC99249B22}"/>
              </a:ext>
            </a:extLst>
          </p:cNvPr>
          <p:cNvSpPr txBox="1">
            <a:spLocks/>
          </p:cNvSpPr>
          <p:nvPr/>
        </p:nvSpPr>
        <p:spPr bwMode="auto">
          <a:xfrm>
            <a:off x="953852" y="101377"/>
            <a:ext cx="7236295" cy="444191"/>
          </a:xfrm>
          <a:prstGeom prst="rect">
            <a:avLst/>
          </a:prstGeom>
          <a:noFill/>
          <a:ln>
            <a:noFill/>
          </a:ln>
        </p:spPr>
        <p:txBody>
          <a:bodyPr lIns="65242" tIns="32621" rIns="65242" bIns="32621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マンダラ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A694BD8-AA36-1D4C-44DE-8F549B1B4EBB}"/>
              </a:ext>
            </a:extLst>
          </p:cNvPr>
          <p:cNvSpPr/>
          <p:nvPr/>
        </p:nvSpPr>
        <p:spPr>
          <a:xfrm>
            <a:off x="201810" y="747810"/>
            <a:ext cx="8740380" cy="174508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・マンダラとは、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地域のありたい未来、解決したい地域の課題、未来に向けた取組と期待される成果、取組に活用できる地域の資源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を一枚に整理し、その「つながり」や「構造」を見える化するツールです。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/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決まった形はないため、それぞれの地域で自由に図に表してください。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/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・用途：マンダラを作ることで、地域のありたい姿の実現のために、どの課題を、どんな資源を使った事業で解決していくことが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defTabSz="457200"/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        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できるか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取組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（≒事業のタネ）とその結果地域にもたらされる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成果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を考えるのに役立ちます。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457200"/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algn="ctr" defTabSz="457200"/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この説明文は削除してください。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8929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 w="19050" cap="flat" cmpd="sng" algn="ctr">
          <a:noFill/>
          <a:prstDash val="solid"/>
          <a:miter lim="800000"/>
          <a:headEnd type="none" w="med" len="med"/>
          <a:tailEnd type="none" w="med" len="med"/>
        </a:ln>
      </a:spPr>
      <a:bodyPr lIns="0" tIns="0" rIns="0" bIns="0" rtlCol="0" anchor="t"/>
      <a:lstStyle>
        <a:defPPr algn="ctr" defTabSz="457200" fontAlgn="auto">
          <a:spcBef>
            <a:spcPts val="0"/>
          </a:spcBef>
          <a:spcAft>
            <a:spcPts val="0"/>
          </a:spcAft>
          <a:defRPr kumimoji="1" sz="1400" dirty="0" smtClean="0">
            <a:solidFill>
              <a:prstClr val="black"/>
            </a:solidFill>
            <a:latin typeface="ＭＳ Ｐゴシック" panose="020B0600070205080204" pitchFamily="50" charset="-128"/>
            <a:ea typeface="ＭＳ Ｐゴシック" panose="020B060007020508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8E969926-C35E-4B9C-93F7-57A51276E4E6}" vid="{CB478695-38CA-4AB5-81A7-0DBA352C8849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443</Words>
  <Application>Microsoft Office PowerPoint</Application>
  <PresentationFormat>画面に合わせる (4:3)</PresentationFormat>
  <Paragraphs>93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ＭＳ Ｐゴシック</vt:lpstr>
      <vt:lpstr>メイリオ</vt:lpstr>
      <vt:lpstr>游ゴシック</vt:lpstr>
      <vt:lpstr>Arial</vt:lpstr>
      <vt:lpstr>Calibri</vt:lpstr>
      <vt:lpstr>Blank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2019-06-11T07:59:21Z</dcterms:created>
  <dcterms:modified xsi:type="dcterms:W3CDTF">2024-04-03T03:31:23Z</dcterms:modified>
</cp:coreProperties>
</file>