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環境省" initials="T" lastIdx="12" clrIdx="0">
    <p:extLst>
      <p:ext uri="{19B8F6BF-5375-455C-9EA6-DF929625EA0E}">
        <p15:presenceInfo xmlns:p15="http://schemas.microsoft.com/office/powerpoint/2012/main" userId="環境省" providerId="None"/>
      </p:ext>
    </p:extLst>
  </p:cmAuthor>
  <p:cmAuthor id="2" name="佐々木 真二郎（SHINJIRO SASAKI）" initials="真佐" lastIdx="15" clrIdx="1">
    <p:extLst>
      <p:ext uri="{19B8F6BF-5375-455C-9EA6-DF929625EA0E}">
        <p15:presenceInfo xmlns:p15="http://schemas.microsoft.com/office/powerpoint/2012/main" userId="S::SASAKI17@moe.go.jp::47c24de1-6782-4109-a446-811dc18ed0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438" y="-13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5EE1005-D6E7-44C5-85AC-3D8F9633B447}" type="datetimeFigureOut">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9CB68E-A92F-4489-AF40-54707C08EC08}" type="slidenum">
              <a:rPr kumimoji="1" lang="ja-JP" altLang="en-US" smtClean="0"/>
              <a:t>‹#›</a:t>
            </a:fld>
            <a:endParaRPr kumimoji="1" lang="ja-JP" altLang="en-US"/>
          </a:p>
        </p:txBody>
      </p:sp>
    </p:spTree>
    <p:extLst>
      <p:ext uri="{BB962C8B-B14F-4D97-AF65-F5344CB8AC3E}">
        <p14:creationId xmlns:p14="http://schemas.microsoft.com/office/powerpoint/2010/main" val="2702585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EE1005-D6E7-44C5-85AC-3D8F9633B447}" type="datetimeFigureOut">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9CB68E-A92F-4489-AF40-54707C08EC08}" type="slidenum">
              <a:rPr kumimoji="1" lang="ja-JP" altLang="en-US" smtClean="0"/>
              <a:t>‹#›</a:t>
            </a:fld>
            <a:endParaRPr kumimoji="1" lang="ja-JP" altLang="en-US"/>
          </a:p>
        </p:txBody>
      </p:sp>
    </p:spTree>
    <p:extLst>
      <p:ext uri="{BB962C8B-B14F-4D97-AF65-F5344CB8AC3E}">
        <p14:creationId xmlns:p14="http://schemas.microsoft.com/office/powerpoint/2010/main" val="2097546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EE1005-D6E7-44C5-85AC-3D8F9633B447}" type="datetimeFigureOut">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9CB68E-A92F-4489-AF40-54707C08EC08}" type="slidenum">
              <a:rPr kumimoji="1" lang="ja-JP" altLang="en-US" smtClean="0"/>
              <a:t>‹#›</a:t>
            </a:fld>
            <a:endParaRPr kumimoji="1" lang="ja-JP" altLang="en-US"/>
          </a:p>
        </p:txBody>
      </p:sp>
    </p:spTree>
    <p:extLst>
      <p:ext uri="{BB962C8B-B14F-4D97-AF65-F5344CB8AC3E}">
        <p14:creationId xmlns:p14="http://schemas.microsoft.com/office/powerpoint/2010/main" val="3936807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EE1005-D6E7-44C5-85AC-3D8F9633B447}" type="datetimeFigureOut">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9CB68E-A92F-4489-AF40-54707C08EC08}" type="slidenum">
              <a:rPr kumimoji="1" lang="ja-JP" altLang="en-US" smtClean="0"/>
              <a:t>‹#›</a:t>
            </a:fld>
            <a:endParaRPr kumimoji="1" lang="ja-JP" altLang="en-US"/>
          </a:p>
        </p:txBody>
      </p:sp>
    </p:spTree>
    <p:extLst>
      <p:ext uri="{BB962C8B-B14F-4D97-AF65-F5344CB8AC3E}">
        <p14:creationId xmlns:p14="http://schemas.microsoft.com/office/powerpoint/2010/main" val="1672282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5EE1005-D6E7-44C5-85AC-3D8F9633B447}" type="datetimeFigureOut">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9CB68E-A92F-4489-AF40-54707C08EC08}" type="slidenum">
              <a:rPr kumimoji="1" lang="ja-JP" altLang="en-US" smtClean="0"/>
              <a:t>‹#›</a:t>
            </a:fld>
            <a:endParaRPr kumimoji="1" lang="ja-JP" altLang="en-US"/>
          </a:p>
        </p:txBody>
      </p:sp>
    </p:spTree>
    <p:extLst>
      <p:ext uri="{BB962C8B-B14F-4D97-AF65-F5344CB8AC3E}">
        <p14:creationId xmlns:p14="http://schemas.microsoft.com/office/powerpoint/2010/main" val="2975371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5EE1005-D6E7-44C5-85AC-3D8F9633B447}" type="datetimeFigureOut">
              <a:rPr kumimoji="1" lang="ja-JP" altLang="en-US" smtClean="0"/>
              <a:t>2024/4/9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9CB68E-A92F-4489-AF40-54707C08EC08}" type="slidenum">
              <a:rPr kumimoji="1" lang="ja-JP" altLang="en-US" smtClean="0"/>
              <a:t>‹#›</a:t>
            </a:fld>
            <a:endParaRPr kumimoji="1" lang="ja-JP" altLang="en-US"/>
          </a:p>
        </p:txBody>
      </p:sp>
    </p:spTree>
    <p:extLst>
      <p:ext uri="{BB962C8B-B14F-4D97-AF65-F5344CB8AC3E}">
        <p14:creationId xmlns:p14="http://schemas.microsoft.com/office/powerpoint/2010/main" val="4252786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5EE1005-D6E7-44C5-85AC-3D8F9633B447}" type="datetimeFigureOut">
              <a:rPr kumimoji="1" lang="ja-JP" altLang="en-US" smtClean="0"/>
              <a:t>2024/4/9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9CB68E-A92F-4489-AF40-54707C08EC08}" type="slidenum">
              <a:rPr kumimoji="1" lang="ja-JP" altLang="en-US" smtClean="0"/>
              <a:t>‹#›</a:t>
            </a:fld>
            <a:endParaRPr kumimoji="1" lang="ja-JP" altLang="en-US"/>
          </a:p>
        </p:txBody>
      </p:sp>
    </p:spTree>
    <p:extLst>
      <p:ext uri="{BB962C8B-B14F-4D97-AF65-F5344CB8AC3E}">
        <p14:creationId xmlns:p14="http://schemas.microsoft.com/office/powerpoint/2010/main" val="2813092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5EE1005-D6E7-44C5-85AC-3D8F9633B447}" type="datetimeFigureOut">
              <a:rPr kumimoji="1" lang="ja-JP" altLang="en-US" smtClean="0"/>
              <a:t>2024/4/9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9CB68E-A92F-4489-AF40-54707C08EC08}" type="slidenum">
              <a:rPr kumimoji="1" lang="ja-JP" altLang="en-US" smtClean="0"/>
              <a:t>‹#›</a:t>
            </a:fld>
            <a:endParaRPr kumimoji="1" lang="ja-JP" altLang="en-US"/>
          </a:p>
        </p:txBody>
      </p:sp>
    </p:spTree>
    <p:extLst>
      <p:ext uri="{BB962C8B-B14F-4D97-AF65-F5344CB8AC3E}">
        <p14:creationId xmlns:p14="http://schemas.microsoft.com/office/powerpoint/2010/main" val="972147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EE1005-D6E7-44C5-85AC-3D8F9633B447}" type="datetimeFigureOut">
              <a:rPr kumimoji="1" lang="ja-JP" altLang="en-US" smtClean="0"/>
              <a:t>2024/4/9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9CB68E-A92F-4489-AF40-54707C08EC08}" type="slidenum">
              <a:rPr kumimoji="1" lang="ja-JP" altLang="en-US" smtClean="0"/>
              <a:t>‹#›</a:t>
            </a:fld>
            <a:endParaRPr kumimoji="1" lang="ja-JP" altLang="en-US"/>
          </a:p>
        </p:txBody>
      </p:sp>
    </p:spTree>
    <p:extLst>
      <p:ext uri="{BB962C8B-B14F-4D97-AF65-F5344CB8AC3E}">
        <p14:creationId xmlns:p14="http://schemas.microsoft.com/office/powerpoint/2010/main" val="3950305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5EE1005-D6E7-44C5-85AC-3D8F9633B447}" type="datetimeFigureOut">
              <a:rPr kumimoji="1" lang="ja-JP" altLang="en-US" smtClean="0"/>
              <a:t>2024/4/9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9CB68E-A92F-4489-AF40-54707C08EC08}" type="slidenum">
              <a:rPr kumimoji="1" lang="ja-JP" altLang="en-US" smtClean="0"/>
              <a:t>‹#›</a:t>
            </a:fld>
            <a:endParaRPr kumimoji="1" lang="ja-JP" altLang="en-US"/>
          </a:p>
        </p:txBody>
      </p:sp>
    </p:spTree>
    <p:extLst>
      <p:ext uri="{BB962C8B-B14F-4D97-AF65-F5344CB8AC3E}">
        <p14:creationId xmlns:p14="http://schemas.microsoft.com/office/powerpoint/2010/main" val="2694602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5EE1005-D6E7-44C5-85AC-3D8F9633B447}" type="datetimeFigureOut">
              <a:rPr kumimoji="1" lang="ja-JP" altLang="en-US" smtClean="0"/>
              <a:t>2024/4/9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9CB68E-A92F-4489-AF40-54707C08EC08}" type="slidenum">
              <a:rPr kumimoji="1" lang="ja-JP" altLang="en-US" smtClean="0"/>
              <a:t>‹#›</a:t>
            </a:fld>
            <a:endParaRPr kumimoji="1" lang="ja-JP" altLang="en-US"/>
          </a:p>
        </p:txBody>
      </p:sp>
    </p:spTree>
    <p:extLst>
      <p:ext uri="{BB962C8B-B14F-4D97-AF65-F5344CB8AC3E}">
        <p14:creationId xmlns:p14="http://schemas.microsoft.com/office/powerpoint/2010/main" val="163699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5EE1005-D6E7-44C5-85AC-3D8F9633B447}" type="datetimeFigureOut">
              <a:rPr kumimoji="1" lang="ja-JP" altLang="en-US" smtClean="0"/>
              <a:t>2024/4/9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59CB68E-A92F-4489-AF40-54707C08EC08}" type="slidenum">
              <a:rPr kumimoji="1" lang="ja-JP" altLang="en-US" smtClean="0"/>
              <a:t>‹#›</a:t>
            </a:fld>
            <a:endParaRPr kumimoji="1" lang="ja-JP" altLang="en-US"/>
          </a:p>
        </p:txBody>
      </p:sp>
    </p:spTree>
    <p:extLst>
      <p:ext uri="{BB962C8B-B14F-4D97-AF65-F5344CB8AC3E}">
        <p14:creationId xmlns:p14="http://schemas.microsoft.com/office/powerpoint/2010/main" val="376368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chiikijunkan.env.go.jp/tsunagaru/#a-tsunagaru-platform-clover" TargetMode="External"/><Relationship Id="rId5" Type="http://schemas.openxmlformats.org/officeDocument/2006/relationships/hyperlink" Target="https://platform-clover.net/" TargetMode="Externa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グループ化 11"/>
          <p:cNvGrpSpPr/>
          <p:nvPr/>
        </p:nvGrpSpPr>
        <p:grpSpPr>
          <a:xfrm>
            <a:off x="416617" y="51804"/>
            <a:ext cx="6162251" cy="528332"/>
            <a:chOff x="269830" y="289258"/>
            <a:chExt cx="10268533" cy="687600"/>
          </a:xfrm>
        </p:grpSpPr>
        <p:pic>
          <p:nvPicPr>
            <p:cNvPr id="4" name="Picture 11" descr="ç°å¢ç">
              <a:extLst>
                <a:ext uri="{FF2B5EF4-FFF2-40B4-BE49-F238E27FC236}">
                  <a16:creationId xmlns:a16="http://schemas.microsoft.com/office/drawing/2014/main" id="{A36EA33E-F10C-8847-BD79-6A62721F9997}"/>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894530" y="309523"/>
              <a:ext cx="643833" cy="659443"/>
            </a:xfrm>
            <a:prstGeom prst="rect">
              <a:avLst/>
            </a:prstGeom>
            <a:noFill/>
            <a:extLst>
              <a:ext uri="{909E8E84-426E-40DD-AFC4-6F175D3DCCD1}">
                <a14:hiddenFill xmlns:a14="http://schemas.microsoft.com/office/drawing/2010/main">
                  <a:solidFill>
                    <a:srgbClr val="FFFFFF"/>
                  </a:solidFill>
                </a14:hiddenFill>
              </a:ext>
            </a:extLst>
          </p:spPr>
        </p:pic>
        <p:pic>
          <p:nvPicPr>
            <p:cNvPr id="5" name="グラフィックス 3">
              <a:extLst>
                <a:ext uri="{FF2B5EF4-FFF2-40B4-BE49-F238E27FC236}">
                  <a16:creationId xmlns:a16="http://schemas.microsoft.com/office/drawing/2014/main" id="{DFC3FEA0-0269-A340-8AC0-2EE9382B6D7F}"/>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349982" y="390419"/>
              <a:ext cx="9576000" cy="508461"/>
            </a:xfrm>
            <a:prstGeom prst="rect">
              <a:avLst/>
            </a:prstGeom>
          </p:spPr>
        </p:pic>
        <p:cxnSp>
          <p:nvCxnSpPr>
            <p:cNvPr id="6" name="直線コネクタ 5">
              <a:extLst>
                <a:ext uri="{FF2B5EF4-FFF2-40B4-BE49-F238E27FC236}">
                  <a16:creationId xmlns:a16="http://schemas.microsoft.com/office/drawing/2014/main" id="{EBCF4434-9025-3445-AC58-7DECDD0D5A3D}"/>
                </a:ext>
              </a:extLst>
            </p:cNvPr>
            <p:cNvCxnSpPr>
              <a:cxnSpLocks/>
            </p:cNvCxnSpPr>
            <p:nvPr/>
          </p:nvCxnSpPr>
          <p:spPr>
            <a:xfrm>
              <a:off x="269830" y="586524"/>
              <a:ext cx="387743" cy="388717"/>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9F081F0C-555C-6443-8F74-0430630E7B15}"/>
                </a:ext>
              </a:extLst>
            </p:cNvPr>
            <p:cNvCxnSpPr>
              <a:cxnSpLocks/>
            </p:cNvCxnSpPr>
            <p:nvPr/>
          </p:nvCxnSpPr>
          <p:spPr>
            <a:xfrm>
              <a:off x="9321871" y="289258"/>
              <a:ext cx="684262" cy="687600"/>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テキスト ボックス 16">
            <a:extLst>
              <a:ext uri="{FF2B5EF4-FFF2-40B4-BE49-F238E27FC236}">
                <a16:creationId xmlns:a16="http://schemas.microsoft.com/office/drawing/2014/main" id="{E04C5EC8-0D4C-E048-87D0-D24102114859}"/>
              </a:ext>
            </a:extLst>
          </p:cNvPr>
          <p:cNvSpPr txBox="1"/>
          <p:nvPr/>
        </p:nvSpPr>
        <p:spPr>
          <a:xfrm>
            <a:off x="392971" y="123469"/>
            <a:ext cx="5787050" cy="396751"/>
          </a:xfrm>
          <a:prstGeom prst="rect">
            <a:avLst/>
          </a:prstGeom>
          <a:noFill/>
        </p:spPr>
        <p:txBody>
          <a:bodyPr wrap="square" tIns="80422" rtlCol="0" anchor="ctr" anchorCtr="0">
            <a:noAutofit/>
          </a:bodyPr>
          <a:lstStyle/>
          <a:p>
            <a:pPr algn="ctr" defTabSz="319860">
              <a:defRPr/>
            </a:pPr>
            <a:r>
              <a:rPr kumimoji="0" lang="ja-JP" altLang="en-US" sz="1300" b="1" dirty="0">
                <a:solidFill>
                  <a:prstClr val="white"/>
                </a:solidFill>
                <a:latin typeface="Meiryo" panose="020B0604030504040204" pitchFamily="34" charset="-128"/>
                <a:ea typeface="Meiryo" panose="020B0604030504040204" pitchFamily="34" charset="-128"/>
              </a:rPr>
              <a:t>地域循環共生圏づくり支援体制構築事業　令和</a:t>
            </a:r>
            <a:r>
              <a:rPr kumimoji="0" lang="en-US" altLang="ja-JP" sz="1300" b="1" dirty="0">
                <a:solidFill>
                  <a:prstClr val="white"/>
                </a:solidFill>
                <a:latin typeface="Meiryo" panose="020B0604030504040204" pitchFamily="34" charset="-128"/>
                <a:ea typeface="Meiryo" panose="020B0604030504040204" pitchFamily="34" charset="-128"/>
              </a:rPr>
              <a:t>6</a:t>
            </a:r>
            <a:r>
              <a:rPr kumimoji="0" lang="ja-JP" altLang="en-US" sz="1300" b="1" dirty="0">
                <a:solidFill>
                  <a:prstClr val="white"/>
                </a:solidFill>
                <a:latin typeface="Meiryo" panose="020B0604030504040204" pitchFamily="34" charset="-128"/>
                <a:ea typeface="Meiryo" panose="020B0604030504040204" pitchFamily="34" charset="-128"/>
              </a:rPr>
              <a:t>年度スケジュール</a:t>
            </a:r>
            <a:r>
              <a:rPr kumimoji="0" lang="en-US" altLang="ja-JP" sz="1300" b="1" dirty="0">
                <a:solidFill>
                  <a:prstClr val="white"/>
                </a:solidFill>
                <a:latin typeface="Meiryo" panose="020B0604030504040204" pitchFamily="34" charset="-128"/>
                <a:ea typeface="Meiryo" panose="020B0604030504040204" pitchFamily="34" charset="-128"/>
              </a:rPr>
              <a:t>(</a:t>
            </a:r>
            <a:r>
              <a:rPr kumimoji="0" lang="ja-JP" altLang="en-US" sz="1300" b="1" dirty="0">
                <a:solidFill>
                  <a:prstClr val="white"/>
                </a:solidFill>
                <a:latin typeface="Meiryo" panose="020B0604030504040204" pitchFamily="34" charset="-128"/>
                <a:ea typeface="Meiryo" panose="020B0604030504040204" pitchFamily="34" charset="-128"/>
              </a:rPr>
              <a:t>仮</a:t>
            </a:r>
            <a:r>
              <a:rPr kumimoji="0" lang="en-US" altLang="ja-JP" sz="1300" b="1" dirty="0">
                <a:solidFill>
                  <a:prstClr val="white"/>
                </a:solidFill>
                <a:latin typeface="Meiryo" panose="020B0604030504040204" pitchFamily="34" charset="-128"/>
                <a:ea typeface="Meiryo" panose="020B0604030504040204" pitchFamily="34" charset="-128"/>
              </a:rPr>
              <a:t>)</a:t>
            </a:r>
            <a:endParaRPr kumimoji="0" lang="ja-JP" altLang="en-US" sz="1300" b="1" dirty="0">
              <a:solidFill>
                <a:prstClr val="white"/>
              </a:solidFill>
              <a:latin typeface="Meiryo" panose="020B0604030504040204" pitchFamily="34" charset="-128"/>
              <a:ea typeface="Meiryo" panose="020B0604030504040204" pitchFamily="34" charset="-128"/>
            </a:endParaRPr>
          </a:p>
        </p:txBody>
      </p:sp>
      <p:sp>
        <p:nvSpPr>
          <p:cNvPr id="58" name="テキスト ボックス 57"/>
          <p:cNvSpPr txBox="1"/>
          <p:nvPr/>
        </p:nvSpPr>
        <p:spPr>
          <a:xfrm>
            <a:off x="76199" y="3483470"/>
            <a:ext cx="6705600" cy="6894195"/>
          </a:xfrm>
          <a:prstGeom prst="rect">
            <a:avLst/>
          </a:prstGeom>
          <a:noFill/>
        </p:spPr>
        <p:txBody>
          <a:bodyPr wrap="square" rtlCol="0">
            <a:spAutoFit/>
          </a:bodyPr>
          <a:lstStyle/>
          <a:p>
            <a:r>
              <a:rPr lang="ja-JP" altLang="en-US" sz="1000" b="1" dirty="0"/>
              <a:t>①</a:t>
            </a:r>
            <a:r>
              <a:rPr lang="en-US" altLang="ja-JP" sz="1000" b="1" dirty="0"/>
              <a:t>【</a:t>
            </a:r>
            <a:r>
              <a:rPr lang="ja-JP" altLang="en-US" sz="1000" b="1" dirty="0"/>
              <a:t>中間支援主体</a:t>
            </a:r>
            <a:r>
              <a:rPr lang="en-US" altLang="ja-JP" sz="1000" b="1" dirty="0"/>
              <a:t>】</a:t>
            </a:r>
            <a:r>
              <a:rPr lang="ja-JP" altLang="en-US" sz="1000" b="1" dirty="0"/>
              <a:t>地方環境事務所・</a:t>
            </a:r>
            <a:r>
              <a:rPr lang="en-US" altLang="ja-JP" sz="1000" b="1" dirty="0"/>
              <a:t>EPO</a:t>
            </a:r>
            <a:r>
              <a:rPr lang="ja-JP" altLang="en-US" sz="1000" b="1" dirty="0"/>
              <a:t>等からの</a:t>
            </a:r>
            <a:r>
              <a:rPr lang="ja-JP" altLang="ja-JP" sz="1000" b="1" dirty="0"/>
              <a:t>ヒアリングおよび</a:t>
            </a:r>
            <a:r>
              <a:rPr lang="ja-JP" altLang="en-US" sz="1000" b="1" dirty="0"/>
              <a:t>支援</a:t>
            </a:r>
            <a:r>
              <a:rPr lang="ja-JP" altLang="ja-JP" sz="1000" b="1" dirty="0"/>
              <a:t>計画打合せ</a:t>
            </a:r>
            <a:r>
              <a:rPr lang="ja-JP" altLang="en-US" sz="1000" b="1" dirty="0"/>
              <a:t>　</a:t>
            </a:r>
          </a:p>
          <a:p>
            <a:r>
              <a:rPr lang="ja-JP" altLang="en-US" sz="1000" b="1" dirty="0"/>
              <a:t>　</a:t>
            </a:r>
            <a:r>
              <a:rPr lang="ja-JP" altLang="en-US" sz="1000" dirty="0">
                <a:latin typeface="+mn-ea"/>
              </a:rPr>
              <a:t>年度当初、中間支援の内容についてヒアリングおよ支援計画の打合せを行います。</a:t>
            </a:r>
            <a:r>
              <a:rPr lang="en-US" altLang="ja-JP" sz="1000" dirty="0">
                <a:latin typeface="+mn-ea"/>
              </a:rPr>
              <a:t>4</a:t>
            </a:r>
            <a:r>
              <a:rPr lang="ja-JP" altLang="en-US" sz="1000" dirty="0">
                <a:latin typeface="+mn-ea"/>
              </a:rPr>
              <a:t>月中予定。</a:t>
            </a:r>
          </a:p>
          <a:p>
            <a:endParaRPr lang="ja-JP" altLang="en-US" sz="600" b="1" dirty="0"/>
          </a:p>
          <a:p>
            <a:r>
              <a:rPr lang="ja-JP" altLang="en-US" sz="1000" b="1" dirty="0"/>
              <a:t>②</a:t>
            </a:r>
            <a:r>
              <a:rPr lang="en-US" altLang="ja-JP" sz="1000" b="1" dirty="0"/>
              <a:t>【</a:t>
            </a:r>
            <a:r>
              <a:rPr lang="ja-JP" altLang="en-US" sz="1000" b="1" dirty="0"/>
              <a:t>中間支援主体</a:t>
            </a:r>
            <a:r>
              <a:rPr lang="en-US" altLang="ja-JP" sz="1000" b="1" dirty="0"/>
              <a:t>】</a:t>
            </a:r>
            <a:r>
              <a:rPr lang="ja-JP" altLang="en-US" sz="1000" b="1" dirty="0"/>
              <a:t>第</a:t>
            </a:r>
            <a:r>
              <a:rPr lang="en-US" altLang="ja-JP" sz="1000" b="1" dirty="0"/>
              <a:t>1</a:t>
            </a:r>
            <a:r>
              <a:rPr lang="ja-JP" altLang="en-US" sz="1000" b="1" dirty="0"/>
              <a:t>回中間支援ギャザリング（オンライン）　</a:t>
            </a:r>
            <a:r>
              <a:rPr lang="en-US" altLang="ja-JP" sz="800" dirty="0"/>
              <a:t>※</a:t>
            </a:r>
            <a:r>
              <a:rPr lang="ja-JP" altLang="en-US" sz="800" dirty="0"/>
              <a:t>公募要領で中間支援主体のキックオフとしていたもの。</a:t>
            </a:r>
          </a:p>
          <a:p>
            <a:r>
              <a:rPr lang="ja-JP" altLang="en-US" sz="1000" dirty="0"/>
              <a:t>　</a:t>
            </a:r>
            <a:r>
              <a:rPr lang="ja-JP" altLang="en-US" sz="1000" dirty="0">
                <a:latin typeface="+mn-ea"/>
              </a:rPr>
              <a:t>参加団体のうち、中間支援主体</a:t>
            </a:r>
            <a:r>
              <a:rPr lang="en-US" altLang="ja-JP" sz="1000" dirty="0">
                <a:latin typeface="+mn-ea"/>
              </a:rPr>
              <a:t>26</a:t>
            </a:r>
            <a:r>
              <a:rPr lang="ja-JP" altLang="en-US" sz="1000" dirty="0">
                <a:latin typeface="+mn-ea"/>
              </a:rPr>
              <a:t>団体が集まり、活動団体に対する支援計画等の発表をいただくとともに、</a:t>
            </a:r>
            <a:r>
              <a:rPr lang="ja-JP" altLang="en-US" sz="1000" dirty="0"/>
              <a:t>全国事務局から、協働や中間支援等についてのインプットも行います。</a:t>
            </a:r>
            <a:r>
              <a:rPr lang="ja-JP" altLang="en-US" sz="1000" dirty="0">
                <a:latin typeface="+mn-ea"/>
              </a:rPr>
              <a:t>なお、この際の団体発表資料に、①の打合せ等を踏まえて修正した「更新版の支援計画」を組み込んでいただきます。</a:t>
            </a:r>
            <a:r>
              <a:rPr lang="en-US" altLang="ja-JP" sz="1000" dirty="0">
                <a:latin typeface="+mn-ea"/>
              </a:rPr>
              <a:t>5</a:t>
            </a:r>
            <a:r>
              <a:rPr lang="ja-JP" altLang="en-US" sz="1000" dirty="0">
                <a:latin typeface="+mn-ea"/>
              </a:rPr>
              <a:t>月</a:t>
            </a:r>
            <a:r>
              <a:rPr lang="en-US" altLang="ja-JP" sz="1000" dirty="0">
                <a:latin typeface="+mn-ea"/>
              </a:rPr>
              <a:t>30</a:t>
            </a:r>
            <a:r>
              <a:rPr lang="ja-JP" altLang="en-US" sz="1000" dirty="0">
                <a:latin typeface="+mn-ea"/>
              </a:rPr>
              <a:t>日</a:t>
            </a:r>
            <a:r>
              <a:rPr lang="en-US" altLang="ja-JP" sz="1000" dirty="0">
                <a:latin typeface="+mn-ea"/>
              </a:rPr>
              <a:t>(</a:t>
            </a:r>
            <a:r>
              <a:rPr lang="ja-JP" altLang="en-US" sz="1000" dirty="0">
                <a:latin typeface="+mn-ea"/>
              </a:rPr>
              <a:t>木</a:t>
            </a:r>
            <a:r>
              <a:rPr lang="en-US" altLang="ja-JP" sz="1000" dirty="0">
                <a:latin typeface="+mn-ea"/>
              </a:rPr>
              <a:t>)</a:t>
            </a:r>
            <a:r>
              <a:rPr lang="ja-JP" altLang="en-US" sz="1000" dirty="0">
                <a:latin typeface="+mn-ea"/>
              </a:rPr>
              <a:t>、</a:t>
            </a:r>
            <a:r>
              <a:rPr lang="en-US" altLang="ja-JP" sz="1000" dirty="0">
                <a:latin typeface="+mn-ea"/>
              </a:rPr>
              <a:t>31</a:t>
            </a:r>
            <a:r>
              <a:rPr lang="ja-JP" altLang="en-US" sz="1000" dirty="0">
                <a:latin typeface="+mn-ea"/>
              </a:rPr>
              <a:t>日</a:t>
            </a:r>
            <a:r>
              <a:rPr lang="en-US" altLang="ja-JP" sz="1000" dirty="0">
                <a:latin typeface="+mn-ea"/>
              </a:rPr>
              <a:t>(</a:t>
            </a:r>
            <a:r>
              <a:rPr lang="ja-JP" altLang="en-US" sz="1000" dirty="0">
                <a:latin typeface="+mn-ea"/>
              </a:rPr>
              <a:t>金</a:t>
            </a:r>
            <a:r>
              <a:rPr lang="en-US" altLang="ja-JP" sz="1000" dirty="0">
                <a:latin typeface="+mn-ea"/>
              </a:rPr>
              <a:t>)</a:t>
            </a:r>
            <a:r>
              <a:rPr lang="ja-JP" altLang="en-US" sz="1000" dirty="0">
                <a:latin typeface="+mn-ea"/>
              </a:rPr>
              <a:t>の二日間で開催予定。発表資料の様式、提出〆については別途連絡いたします（</a:t>
            </a:r>
            <a:r>
              <a:rPr lang="en-US" altLang="ja-JP" sz="1000" dirty="0">
                <a:latin typeface="+mn-ea"/>
              </a:rPr>
              <a:t>4</a:t>
            </a:r>
            <a:r>
              <a:rPr lang="ja-JP" altLang="en-US" sz="1000" dirty="0">
                <a:latin typeface="+mn-ea"/>
              </a:rPr>
              <a:t>月中予定）。</a:t>
            </a:r>
            <a:endParaRPr lang="en-US" altLang="ja-JP" sz="1000" dirty="0">
              <a:latin typeface="+mn-ea"/>
            </a:endParaRPr>
          </a:p>
          <a:p>
            <a:endParaRPr lang="en-US" altLang="ja-JP" sz="600" dirty="0"/>
          </a:p>
          <a:p>
            <a:r>
              <a:rPr lang="ja-JP" altLang="en-US" sz="1000" b="1" dirty="0"/>
              <a:t>③</a:t>
            </a:r>
            <a:r>
              <a:rPr lang="en-US" altLang="ja-JP" sz="1000" b="1" dirty="0"/>
              <a:t>【</a:t>
            </a:r>
            <a:r>
              <a:rPr lang="ja-JP" altLang="en-US" sz="1000" b="1" dirty="0"/>
              <a:t>中間支援主体</a:t>
            </a:r>
            <a:r>
              <a:rPr lang="en-US" altLang="ja-JP" sz="1000" b="1" dirty="0"/>
              <a:t>】</a:t>
            </a:r>
            <a:r>
              <a:rPr lang="ja-JP" altLang="en-US" sz="1000" b="1" dirty="0"/>
              <a:t>第</a:t>
            </a:r>
            <a:r>
              <a:rPr lang="en-US" altLang="ja-JP" sz="1000" b="1" dirty="0"/>
              <a:t>2</a:t>
            </a:r>
            <a:r>
              <a:rPr lang="ja-JP" altLang="en-US" sz="1000" b="1" dirty="0"/>
              <a:t>回中間支援ギャザリング（都内、対面）　</a:t>
            </a:r>
            <a:r>
              <a:rPr lang="en-US" altLang="ja-JP" sz="800" dirty="0"/>
              <a:t>※</a:t>
            </a:r>
            <a:r>
              <a:rPr lang="ja-JP" altLang="en-US" sz="800" dirty="0"/>
              <a:t>公募要領で成果共有会としていたもの。</a:t>
            </a:r>
            <a:endParaRPr lang="ja-JP" altLang="en-US" sz="1000" b="1" dirty="0"/>
          </a:p>
          <a:p>
            <a:r>
              <a:rPr lang="ja-JP" altLang="en-US" sz="1000" dirty="0"/>
              <a:t>　中間支援主体</a:t>
            </a:r>
            <a:r>
              <a:rPr lang="en-US" altLang="ja-JP" sz="1000" dirty="0"/>
              <a:t>26</a:t>
            </a:r>
            <a:r>
              <a:rPr lang="ja-JP" altLang="en-US" sz="1000" dirty="0"/>
              <a:t>団体が集まり、</a:t>
            </a:r>
            <a:r>
              <a:rPr lang="en-US" altLang="ja-JP" sz="1000" dirty="0"/>
              <a:t>1</a:t>
            </a:r>
            <a:r>
              <a:rPr lang="ja-JP" altLang="en-US" sz="1000" dirty="0"/>
              <a:t>年間の支援成果等を発表いただきます。令和</a:t>
            </a:r>
            <a:r>
              <a:rPr lang="en-US" altLang="ja-JP" sz="1000" dirty="0"/>
              <a:t>7</a:t>
            </a:r>
            <a:r>
              <a:rPr lang="ja-JP" altLang="en-US" sz="1000" dirty="0"/>
              <a:t>年</a:t>
            </a:r>
            <a:r>
              <a:rPr lang="en-US" altLang="ja-JP" sz="1000" dirty="0"/>
              <a:t>2</a:t>
            </a:r>
            <a:r>
              <a:rPr lang="ja-JP" altLang="en-US" sz="1000" dirty="0"/>
              <a:t>月</a:t>
            </a:r>
            <a:r>
              <a:rPr lang="en-US" altLang="ja-JP" sz="1000" dirty="0"/>
              <a:t>27</a:t>
            </a:r>
            <a:r>
              <a:rPr lang="ja-JP" altLang="en-US" sz="1000" dirty="0"/>
              <a:t>日</a:t>
            </a:r>
            <a:r>
              <a:rPr lang="en-US" altLang="ja-JP" sz="1000" dirty="0"/>
              <a:t>(</a:t>
            </a:r>
            <a:r>
              <a:rPr lang="ja-JP" altLang="en-US" sz="1000" dirty="0"/>
              <a:t>木</a:t>
            </a:r>
            <a:r>
              <a:rPr lang="en-US" altLang="ja-JP" sz="1000" dirty="0"/>
              <a:t>)</a:t>
            </a:r>
            <a:r>
              <a:rPr lang="ja-JP" altLang="en-US" sz="1000" dirty="0"/>
              <a:t>、</a:t>
            </a:r>
            <a:r>
              <a:rPr lang="en-US" altLang="ja-JP" sz="1000" dirty="0"/>
              <a:t>28</a:t>
            </a:r>
            <a:r>
              <a:rPr lang="ja-JP" altLang="en-US" sz="1000" dirty="0"/>
              <a:t>日</a:t>
            </a:r>
            <a:r>
              <a:rPr lang="en-US" altLang="ja-JP" sz="1000" dirty="0"/>
              <a:t>(</a:t>
            </a:r>
            <a:r>
              <a:rPr lang="ja-JP" altLang="en-US" sz="1000" dirty="0"/>
              <a:t>金</a:t>
            </a:r>
            <a:r>
              <a:rPr lang="en-US" altLang="ja-JP" sz="1000" dirty="0"/>
              <a:t>)</a:t>
            </a:r>
            <a:r>
              <a:rPr lang="ja-JP" altLang="en-US" sz="1000" dirty="0"/>
              <a:t>の二日間で開催予定。</a:t>
            </a:r>
            <a:endParaRPr lang="en-US" altLang="ja-JP" sz="1000" dirty="0"/>
          </a:p>
          <a:p>
            <a:endParaRPr lang="ja-JP" altLang="en-US" sz="600" dirty="0"/>
          </a:p>
          <a:p>
            <a:r>
              <a:rPr lang="ja-JP" altLang="en-US" sz="1000" b="1" dirty="0"/>
              <a:t>④</a:t>
            </a:r>
            <a:r>
              <a:rPr lang="en-US" altLang="ja-JP" sz="1000" b="1" dirty="0"/>
              <a:t>【</a:t>
            </a:r>
            <a:r>
              <a:rPr lang="ja-JP" altLang="en-US" sz="1000" b="1" dirty="0"/>
              <a:t>活動団体</a:t>
            </a:r>
            <a:r>
              <a:rPr lang="en-US" altLang="ja-JP" sz="1000" b="1" dirty="0"/>
              <a:t>】</a:t>
            </a:r>
            <a:r>
              <a:rPr lang="ja-JP" altLang="en-US" sz="1000" b="1" dirty="0"/>
              <a:t>中間支援主体との打合せ兼キックオフ資料の相談　</a:t>
            </a:r>
            <a:r>
              <a:rPr lang="en-US" altLang="ja-JP" sz="800" dirty="0">
                <a:latin typeface="+mn-ea"/>
              </a:rPr>
              <a:t>※</a:t>
            </a:r>
            <a:r>
              <a:rPr lang="ja-JP" altLang="en-US" sz="800" dirty="0">
                <a:latin typeface="+mn-ea"/>
              </a:rPr>
              <a:t>公募説明会で</a:t>
            </a:r>
            <a:r>
              <a:rPr lang="en-US" altLang="ja-JP" sz="800" dirty="0">
                <a:latin typeface="+mn-ea"/>
              </a:rPr>
              <a:t>4</a:t>
            </a:r>
            <a:r>
              <a:rPr lang="ja-JP" altLang="en-US" sz="800" dirty="0">
                <a:latin typeface="+mn-ea"/>
              </a:rPr>
              <a:t>月予定としていたもの。</a:t>
            </a:r>
            <a:endParaRPr lang="en-US" altLang="ja-JP" sz="800" dirty="0">
              <a:latin typeface="+mn-ea"/>
            </a:endParaRPr>
          </a:p>
          <a:p>
            <a:r>
              <a:rPr lang="ja-JP" altLang="en-US" sz="1000" dirty="0">
                <a:latin typeface="+mn-ea"/>
              </a:rPr>
              <a:t>　</a:t>
            </a:r>
            <a:r>
              <a:rPr lang="en-US" altLang="ja-JP" sz="1000" dirty="0">
                <a:latin typeface="+mn-ea"/>
              </a:rPr>
              <a:t>5</a:t>
            </a:r>
            <a:r>
              <a:rPr lang="ja-JP" altLang="en-US" sz="1000" dirty="0">
                <a:latin typeface="+mn-ea"/>
              </a:rPr>
              <a:t>月中に、</a:t>
            </a:r>
            <a:r>
              <a:rPr kumimoji="0" lang="ja-JP" altLang="en-US" sz="1000" b="0" i="0" u="none" strike="noStrike" kern="1200" cap="none" spc="0" normalizeH="0" baseline="0" noProof="0" dirty="0">
                <a:ln>
                  <a:noFill/>
                </a:ln>
                <a:solidFill>
                  <a:prstClr val="black"/>
                </a:solidFill>
                <a:effectLst/>
                <a:uLnTx/>
                <a:uFillTx/>
                <a:latin typeface="+mn-ea"/>
                <a:cs typeface="+mn-cs"/>
              </a:rPr>
              <a:t>活動計画の打合せ及びキックオフでの発表資料（概要は次頁の４</a:t>
            </a:r>
            <a:r>
              <a:rPr kumimoji="0" lang="en-US" altLang="ja-JP" sz="1000" b="0" i="0" u="none" strike="noStrike" kern="1200" cap="none" spc="0" normalizeH="0" baseline="0" noProof="0" dirty="0">
                <a:ln>
                  <a:noFill/>
                </a:ln>
                <a:solidFill>
                  <a:prstClr val="black"/>
                </a:solidFill>
                <a:effectLst/>
                <a:uLnTx/>
                <a:uFillTx/>
                <a:latin typeface="+mn-ea"/>
                <a:cs typeface="+mn-cs"/>
              </a:rPr>
              <a:t>.</a:t>
            </a:r>
            <a:r>
              <a:rPr kumimoji="0" lang="ja-JP" altLang="en-US" sz="1000" b="0" i="0" u="none" strike="noStrike" kern="1200" cap="none" spc="0" normalizeH="0" baseline="0" noProof="0" dirty="0">
                <a:ln>
                  <a:noFill/>
                </a:ln>
                <a:solidFill>
                  <a:prstClr val="black"/>
                </a:solidFill>
                <a:effectLst/>
                <a:uLnTx/>
                <a:uFillTx/>
                <a:latin typeface="+mn-ea"/>
                <a:cs typeface="+mn-cs"/>
              </a:rPr>
              <a:t>参照、様式は</a:t>
            </a:r>
            <a:r>
              <a:rPr kumimoji="0" lang="en-US" altLang="ja-JP" sz="1000" b="0" i="0" u="none" strike="noStrike" kern="1200" cap="none" spc="0" normalizeH="0" baseline="0" noProof="0" dirty="0">
                <a:ln>
                  <a:noFill/>
                </a:ln>
                <a:solidFill>
                  <a:prstClr val="black"/>
                </a:solidFill>
                <a:effectLst/>
                <a:uLnTx/>
                <a:uFillTx/>
                <a:latin typeface="+mn-ea"/>
                <a:cs typeface="+mn-cs"/>
              </a:rPr>
              <a:t>4</a:t>
            </a:r>
            <a:r>
              <a:rPr kumimoji="0" lang="ja-JP" altLang="en-US" sz="1000" b="0" i="0" u="none" strike="noStrike" kern="1200" cap="none" spc="0" normalizeH="0" baseline="0" noProof="0" dirty="0">
                <a:ln>
                  <a:noFill/>
                </a:ln>
                <a:solidFill>
                  <a:prstClr val="black"/>
                </a:solidFill>
                <a:effectLst/>
                <a:uLnTx/>
                <a:uFillTx/>
                <a:latin typeface="+mn-ea"/>
                <a:cs typeface="+mn-cs"/>
              </a:rPr>
              <a:t>月中提示予定）の相談等を実施していただきます。</a:t>
            </a:r>
            <a:r>
              <a:rPr lang="ja-JP" altLang="en-US" sz="1000" dirty="0">
                <a:latin typeface="+mn-ea"/>
              </a:rPr>
              <a:t>なお、地方支援事務局も同席する場合があります。</a:t>
            </a:r>
            <a:endParaRPr lang="en-US" altLang="ja-JP" sz="1000" dirty="0">
              <a:latin typeface="+mn-ea"/>
            </a:endParaRPr>
          </a:p>
          <a:p>
            <a:r>
              <a:rPr lang="ja-JP" altLang="en-US" sz="1000" dirty="0">
                <a:latin typeface="+mn-ea"/>
              </a:rPr>
              <a:t>　</a:t>
            </a:r>
            <a:r>
              <a:rPr lang="en-US" altLang="ja-JP" sz="1000" dirty="0">
                <a:latin typeface="+mn-ea"/>
              </a:rPr>
              <a:t>※</a:t>
            </a:r>
            <a:r>
              <a:rPr lang="ja-JP" altLang="en-US" sz="1000" u="sng" dirty="0">
                <a:latin typeface="+mn-ea"/>
              </a:rPr>
              <a:t>活動団体と中間支援主体とで月</a:t>
            </a:r>
            <a:r>
              <a:rPr lang="en-US" altLang="ja-JP" sz="1000" u="sng" dirty="0">
                <a:latin typeface="+mn-ea"/>
              </a:rPr>
              <a:t>1</a:t>
            </a:r>
            <a:r>
              <a:rPr lang="ja-JP" altLang="en-US" sz="1000" u="sng" dirty="0">
                <a:latin typeface="+mn-ea"/>
              </a:rPr>
              <a:t>回以上コミュニケーション</a:t>
            </a:r>
            <a:r>
              <a:rPr lang="ja-JP" altLang="en-US" sz="1000" dirty="0">
                <a:latin typeface="+mn-ea"/>
              </a:rPr>
              <a:t>を、と公募要領で記載していたものは、</a:t>
            </a:r>
            <a:r>
              <a:rPr lang="ja-JP" altLang="en-US" sz="1000" u="sng" dirty="0">
                <a:latin typeface="+mn-ea"/>
              </a:rPr>
              <a:t>この</a:t>
            </a:r>
            <a:r>
              <a:rPr lang="en-US" altLang="ja-JP" sz="1000" u="sng" dirty="0">
                <a:latin typeface="+mn-ea"/>
              </a:rPr>
              <a:t>5</a:t>
            </a:r>
            <a:r>
              <a:rPr lang="ja-JP" altLang="en-US" sz="1000" u="sng" dirty="0">
                <a:latin typeface="+mn-ea"/>
              </a:rPr>
              <a:t>月の打合せから本格的に開始</a:t>
            </a:r>
            <a:r>
              <a:rPr lang="ja-JP" altLang="en-US" sz="1000" dirty="0">
                <a:latin typeface="+mn-ea"/>
              </a:rPr>
              <a:t>いただければと思います。</a:t>
            </a:r>
          </a:p>
          <a:p>
            <a:endParaRPr lang="en-US" altLang="ja-JP" sz="600" dirty="0"/>
          </a:p>
          <a:p>
            <a:r>
              <a:rPr lang="ja-JP" altLang="en-US" sz="1000" b="1" dirty="0"/>
              <a:t>⑤</a:t>
            </a:r>
            <a:r>
              <a:rPr lang="en-US" altLang="ja-JP" sz="1000" b="1" dirty="0"/>
              <a:t>【</a:t>
            </a:r>
            <a:r>
              <a:rPr lang="ja-JP" altLang="en-US" sz="1000" b="1" dirty="0"/>
              <a:t>活動団体・中間支援主体</a:t>
            </a:r>
            <a:r>
              <a:rPr lang="en-US" altLang="ja-JP" sz="1000" b="1" dirty="0"/>
              <a:t>】</a:t>
            </a:r>
            <a:r>
              <a:rPr lang="ja-JP" altLang="en-US" sz="1000" b="1" dirty="0"/>
              <a:t>活動団体のキックオフ（地方ブロックごと、対面）</a:t>
            </a:r>
            <a:endParaRPr lang="en-US" altLang="ja-JP" sz="1000" b="1" dirty="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n-ea"/>
                <a:cs typeface="+mn-cs"/>
              </a:rPr>
              <a:t>　地域循環共生圏づくりに取り組む活動団体がブロックごとに集まり、活動計画等を発表していただきます（各中間支援主体も同席）。半日程度を予定。</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n-ea"/>
                <a:cs typeface="+mn-cs"/>
              </a:rPr>
              <a:t>　このキックオフでの発表資料に、④の打合せ等を踏まえて修正した「</a:t>
            </a:r>
            <a:r>
              <a:rPr lang="ja-JP" altLang="en-US" sz="1000" dirty="0">
                <a:solidFill>
                  <a:prstClr val="black"/>
                </a:solidFill>
                <a:latin typeface="+mn-ea"/>
              </a:rPr>
              <a:t>更新</a:t>
            </a:r>
            <a:r>
              <a:rPr kumimoji="0" lang="ja-JP" altLang="en-US" sz="1000" b="0" i="0" u="none" strike="noStrike" kern="1200" cap="none" spc="0" normalizeH="0" baseline="0" noProof="0" dirty="0">
                <a:ln>
                  <a:noFill/>
                </a:ln>
                <a:solidFill>
                  <a:prstClr val="black"/>
                </a:solidFill>
                <a:effectLst/>
                <a:uLnTx/>
                <a:uFillTx/>
                <a:latin typeface="+mn-ea"/>
                <a:cs typeface="+mn-cs"/>
              </a:rPr>
              <a:t>版の活動計画」を記載していただきます。開催日や発表資料の様式、提出〆切については別途連絡いたします。</a:t>
            </a:r>
            <a:endParaRPr lang="en-US" altLang="ja-JP" sz="1000" dirty="0"/>
          </a:p>
          <a:p>
            <a:endParaRPr lang="ja-JP" altLang="en-US" sz="600" dirty="0"/>
          </a:p>
          <a:p>
            <a:r>
              <a:rPr lang="ja-JP" altLang="en-US" sz="1000" b="1" dirty="0"/>
              <a:t>⑥</a:t>
            </a:r>
            <a:r>
              <a:rPr lang="en-US" altLang="ja-JP" sz="1000" b="1" dirty="0"/>
              <a:t> 【</a:t>
            </a:r>
            <a:r>
              <a:rPr lang="ja-JP" altLang="en-US" sz="1000" b="1" dirty="0"/>
              <a:t>活動団体・中間支援主体</a:t>
            </a:r>
            <a:r>
              <a:rPr lang="en-US" altLang="ja-JP" sz="1000" b="1" dirty="0"/>
              <a:t>】</a:t>
            </a:r>
            <a:r>
              <a:rPr lang="ja-JP" altLang="en-US" sz="1000" b="1" dirty="0"/>
              <a:t>活動団体の中間共有会（地方ブロックごと、対面）</a:t>
            </a:r>
            <a:endParaRPr lang="en-US" altLang="ja-JP" sz="1000" b="1" dirty="0"/>
          </a:p>
          <a:p>
            <a:r>
              <a:rPr lang="ja-JP" altLang="en-US" sz="1000" dirty="0"/>
              <a:t>　ブロック別に、活動団体が進捗を共有しあう場を</a:t>
            </a:r>
            <a:r>
              <a:rPr lang="en-US" altLang="ja-JP" sz="1000" dirty="0"/>
              <a:t>EPO</a:t>
            </a:r>
            <a:r>
              <a:rPr lang="ja-JP" altLang="en-US" sz="1000" dirty="0"/>
              <a:t>が開催します（各中間支援主体も同席）。中間共有会自体は半日程度を予定し、参加自由の視察等含めて</a:t>
            </a:r>
            <a:r>
              <a:rPr lang="en-US" altLang="ja-JP" sz="1000" dirty="0"/>
              <a:t>1</a:t>
            </a:r>
            <a:r>
              <a:rPr lang="ja-JP" altLang="en-US" sz="1000" dirty="0"/>
              <a:t>泊</a:t>
            </a:r>
            <a:r>
              <a:rPr lang="en-US" altLang="ja-JP" sz="1000" dirty="0"/>
              <a:t>2</a:t>
            </a:r>
            <a:r>
              <a:rPr lang="ja-JP" altLang="en-US" sz="1000" dirty="0"/>
              <a:t>日の行程の地域がある可能性あり。</a:t>
            </a:r>
            <a:endParaRPr lang="en-US" altLang="ja-JP" sz="1000" dirty="0"/>
          </a:p>
          <a:p>
            <a:endParaRPr lang="en-US" altLang="ja-JP" sz="600" dirty="0"/>
          </a:p>
          <a:p>
            <a:r>
              <a:rPr lang="ja-JP" altLang="en-US" sz="1000" b="1" dirty="0"/>
              <a:t>⑦</a:t>
            </a:r>
            <a:r>
              <a:rPr lang="en-US" altLang="ja-JP" sz="1000" b="1" dirty="0"/>
              <a:t>【</a:t>
            </a:r>
            <a:r>
              <a:rPr lang="ja-JP" altLang="en-US" sz="1000" b="1" dirty="0"/>
              <a:t>活動団体（中間支援主体は伴走）</a:t>
            </a:r>
            <a:r>
              <a:rPr lang="en-US" altLang="ja-JP" sz="1000" b="1" dirty="0"/>
              <a:t>】</a:t>
            </a:r>
            <a:r>
              <a:rPr lang="ja-JP" altLang="en-US" sz="1000" b="1" dirty="0"/>
              <a:t>ステークホルダーミーティング</a:t>
            </a:r>
          </a:p>
          <a:p>
            <a:r>
              <a:rPr lang="ja-JP" altLang="en-US" sz="1000" dirty="0"/>
              <a:t>　地域循環共生圏づくりの取組の一つとして、ステークホルダーや地域の人との意見交換によって、</a:t>
            </a:r>
            <a:r>
              <a:rPr lang="en-US" altLang="ja-JP" sz="1000" dirty="0"/>
              <a:t>(1)</a:t>
            </a:r>
            <a:r>
              <a:rPr lang="ja-JP" altLang="en-US" sz="1000" dirty="0"/>
              <a:t>地域課題の共有、</a:t>
            </a:r>
            <a:r>
              <a:rPr lang="en-US" altLang="ja-JP" sz="1000" dirty="0"/>
              <a:t>(2)</a:t>
            </a:r>
            <a:r>
              <a:rPr lang="ja-JP" altLang="en-US" sz="1000" dirty="0"/>
              <a:t>地域の目指すものの共有、</a:t>
            </a:r>
            <a:r>
              <a:rPr lang="en-US" altLang="ja-JP" sz="1000" dirty="0"/>
              <a:t>(3)</a:t>
            </a:r>
            <a:r>
              <a:rPr lang="ja-JP" altLang="en-US" sz="1000" dirty="0"/>
              <a:t>事業計画のブラッシュアップ、等の意見交換を図るための会を活動団体で１回以上開催してください。費用は活動経費から捻出してください。上記の目的に合致するのであれば、既存の会議に当てはめていただいて構いません。</a:t>
            </a:r>
            <a:endParaRPr lang="en-US" altLang="ja-JP" sz="1000" dirty="0"/>
          </a:p>
          <a:p>
            <a:r>
              <a:rPr lang="ja-JP" altLang="en-US" sz="1000" dirty="0"/>
              <a:t>　中間支援主体は、ステークホルダーミーティングの計画・準備に関し、伴走をお願いします。</a:t>
            </a:r>
          </a:p>
          <a:p>
            <a:endParaRPr lang="ja-JP" altLang="en-US" sz="600" dirty="0"/>
          </a:p>
          <a:p>
            <a:r>
              <a:rPr lang="en-US" altLang="ja-JP" sz="1000" dirty="0"/>
              <a:t>※</a:t>
            </a:r>
            <a:r>
              <a:rPr lang="ja-JP" altLang="en-US" sz="1000" u="sng" dirty="0"/>
              <a:t>③、⑤、⑥について、対面開催を想定しています。必要な旅費・宿泊費は活動経費から捻出ください</a:t>
            </a:r>
            <a:r>
              <a:rPr lang="ja-JP" altLang="en-US" sz="1000" dirty="0"/>
              <a:t>。</a:t>
            </a:r>
          </a:p>
          <a:p>
            <a:r>
              <a:rPr lang="en-US" altLang="ja-JP" sz="1000" dirty="0"/>
              <a:t>※</a:t>
            </a:r>
            <a:r>
              <a:rPr lang="ja-JP" altLang="en-US" sz="1000" dirty="0"/>
              <a:t>その他、共生圏フォーラムやセミナーを開催いたしますので、ぜひご参加ください。　</a:t>
            </a:r>
            <a:endParaRPr lang="en-US" altLang="ja-JP" sz="1000" b="1" dirty="0"/>
          </a:p>
          <a:p>
            <a:endParaRPr lang="en-US" altLang="ja-JP" sz="600" dirty="0"/>
          </a:p>
          <a:p>
            <a:r>
              <a:rPr lang="ja-JP" altLang="en-US" sz="1000" b="1" dirty="0"/>
              <a:t>⑧経費執行可能期間</a:t>
            </a:r>
          </a:p>
          <a:p>
            <a:r>
              <a:rPr lang="ja-JP" altLang="en-US" sz="1000" dirty="0"/>
              <a:t>　活動経費の執行は、環境省と資金配分者（</a:t>
            </a:r>
            <a:r>
              <a:rPr lang="en-US" altLang="ja-JP" sz="1000" dirty="0"/>
              <a:t>ERCA</a:t>
            </a:r>
            <a:r>
              <a:rPr lang="ja-JP" altLang="en-US" sz="1000" dirty="0"/>
              <a:t>：環境再生保全機構）の契約日（</a:t>
            </a:r>
            <a:r>
              <a:rPr lang="en-US" altLang="ja-JP" sz="1000" dirty="0"/>
              <a:t>4/1</a:t>
            </a:r>
            <a:r>
              <a:rPr lang="ja-JP" altLang="en-US" sz="1000" dirty="0"/>
              <a:t>）以降可能となっています。参加団体</a:t>
            </a:r>
            <a:r>
              <a:rPr lang="en-US" altLang="ja-JP" sz="1000" dirty="0"/>
              <a:t>※</a:t>
            </a:r>
            <a:r>
              <a:rPr lang="ja-JP" altLang="en-US" sz="1000" dirty="0"/>
              <a:t>と</a:t>
            </a:r>
            <a:r>
              <a:rPr lang="en-US" altLang="ja-JP" sz="1000" dirty="0"/>
              <a:t>ERCA</a:t>
            </a:r>
            <a:r>
              <a:rPr lang="ja-JP" altLang="en-US" sz="1000" dirty="0"/>
              <a:t>間で「連携協定書」を結んでいただき、経費確認のための「計画書兼予算書」をご提出いただきます。詳しい流れは別途ご連絡いたします。</a:t>
            </a:r>
            <a:endParaRPr lang="en-US" altLang="ja-JP" sz="1000" dirty="0"/>
          </a:p>
          <a:p>
            <a:r>
              <a:rPr lang="ja-JP" altLang="en-US" sz="1000" dirty="0"/>
              <a:t>　</a:t>
            </a:r>
            <a:r>
              <a:rPr lang="en-US" altLang="ja-JP" sz="1000" dirty="0"/>
              <a:t>※</a:t>
            </a:r>
            <a:r>
              <a:rPr lang="ja-JP" altLang="en-US" sz="1000" dirty="0"/>
              <a:t>参加団体内部で協議の上、</a:t>
            </a:r>
            <a:r>
              <a:rPr lang="en-US" altLang="ja-JP" sz="1000" dirty="0"/>
              <a:t>ERCA</a:t>
            </a:r>
            <a:r>
              <a:rPr lang="ja-JP" altLang="en-US" sz="1000" dirty="0"/>
              <a:t>との協定締結先を中間支援主体又は活動団体のどちらか一方に決めていただきます。</a:t>
            </a:r>
          </a:p>
          <a:p>
            <a:endParaRPr lang="ja-JP" altLang="en-US" sz="1000" b="1" dirty="0"/>
          </a:p>
          <a:p>
            <a:endParaRPr lang="ja-JP" altLang="en-US" sz="1000" dirty="0"/>
          </a:p>
        </p:txBody>
      </p:sp>
      <p:pic>
        <p:nvPicPr>
          <p:cNvPr id="27" name="図 26">
            <a:extLst>
              <a:ext uri="{FF2B5EF4-FFF2-40B4-BE49-F238E27FC236}">
                <a16:creationId xmlns:a16="http://schemas.microsoft.com/office/drawing/2014/main" id="{BBD546B5-756A-B491-E114-1FA864E7C14B}"/>
              </a:ext>
            </a:extLst>
          </p:cNvPr>
          <p:cNvPicPr>
            <a:picLocks noChangeAspect="1"/>
          </p:cNvPicPr>
          <p:nvPr/>
        </p:nvPicPr>
        <p:blipFill>
          <a:blip r:embed="rId5"/>
          <a:stretch>
            <a:fillRect/>
          </a:stretch>
        </p:blipFill>
        <p:spPr>
          <a:xfrm>
            <a:off x="38100" y="65345"/>
            <a:ext cx="6781799" cy="3275055"/>
          </a:xfrm>
          <a:prstGeom prst="rect">
            <a:avLst/>
          </a:prstGeom>
        </p:spPr>
      </p:pic>
      <p:sp>
        <p:nvSpPr>
          <p:cNvPr id="2" name="テキスト ボックス 1">
            <a:extLst>
              <a:ext uri="{FF2B5EF4-FFF2-40B4-BE49-F238E27FC236}">
                <a16:creationId xmlns:a16="http://schemas.microsoft.com/office/drawing/2014/main" id="{185C1FE7-C13A-E548-A8D2-96BAE2933803}"/>
              </a:ext>
            </a:extLst>
          </p:cNvPr>
          <p:cNvSpPr txBox="1"/>
          <p:nvPr/>
        </p:nvSpPr>
        <p:spPr>
          <a:xfrm>
            <a:off x="76199" y="3311825"/>
            <a:ext cx="4300421" cy="215444"/>
          </a:xfrm>
          <a:prstGeom prst="rect">
            <a:avLst/>
          </a:prstGeom>
          <a:noFill/>
        </p:spPr>
        <p:txBody>
          <a:bodyPr wrap="square" rtlCol="0">
            <a:spAutoFit/>
          </a:bodyPr>
          <a:lstStyle/>
          <a:p>
            <a:r>
              <a:rPr kumimoji="1" lang="en-US" altLang="ja-JP" sz="800" dirty="0">
                <a:solidFill>
                  <a:srgbClr val="FF0000"/>
                </a:solidFill>
              </a:rPr>
              <a:t>※</a:t>
            </a:r>
            <a:r>
              <a:rPr kumimoji="1" lang="ja-JP" altLang="en-US" sz="800" dirty="0">
                <a:solidFill>
                  <a:srgbClr val="FF0000"/>
                </a:solidFill>
              </a:rPr>
              <a:t>赤字は、公募要領・公募説明会時等から、時期や名称が変更になっているものです。</a:t>
            </a:r>
          </a:p>
        </p:txBody>
      </p:sp>
    </p:spTree>
    <p:extLst>
      <p:ext uri="{BB962C8B-B14F-4D97-AF65-F5344CB8AC3E}">
        <p14:creationId xmlns:p14="http://schemas.microsoft.com/office/powerpoint/2010/main" val="2483665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グループ化 11"/>
          <p:cNvGrpSpPr/>
          <p:nvPr/>
        </p:nvGrpSpPr>
        <p:grpSpPr>
          <a:xfrm>
            <a:off x="416617" y="51804"/>
            <a:ext cx="6162251" cy="528332"/>
            <a:chOff x="269830" y="289258"/>
            <a:chExt cx="10268533" cy="687600"/>
          </a:xfrm>
        </p:grpSpPr>
        <p:pic>
          <p:nvPicPr>
            <p:cNvPr id="4" name="Picture 11" descr="ç°å¢ç">
              <a:extLst>
                <a:ext uri="{FF2B5EF4-FFF2-40B4-BE49-F238E27FC236}">
                  <a16:creationId xmlns:a16="http://schemas.microsoft.com/office/drawing/2014/main" id="{A36EA33E-F10C-8847-BD79-6A62721F9997}"/>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894530" y="309523"/>
              <a:ext cx="643833" cy="659443"/>
            </a:xfrm>
            <a:prstGeom prst="rect">
              <a:avLst/>
            </a:prstGeom>
            <a:noFill/>
            <a:extLst>
              <a:ext uri="{909E8E84-426E-40DD-AFC4-6F175D3DCCD1}">
                <a14:hiddenFill xmlns:a14="http://schemas.microsoft.com/office/drawing/2010/main">
                  <a:solidFill>
                    <a:srgbClr val="FFFFFF"/>
                  </a:solidFill>
                </a14:hiddenFill>
              </a:ext>
            </a:extLst>
          </p:spPr>
        </p:pic>
        <p:pic>
          <p:nvPicPr>
            <p:cNvPr id="5" name="グラフィックス 3">
              <a:extLst>
                <a:ext uri="{FF2B5EF4-FFF2-40B4-BE49-F238E27FC236}">
                  <a16:creationId xmlns:a16="http://schemas.microsoft.com/office/drawing/2014/main" id="{DFC3FEA0-0269-A340-8AC0-2EE9382B6D7F}"/>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349982" y="390419"/>
              <a:ext cx="9576000" cy="508461"/>
            </a:xfrm>
            <a:prstGeom prst="rect">
              <a:avLst/>
            </a:prstGeom>
          </p:spPr>
        </p:pic>
        <p:cxnSp>
          <p:nvCxnSpPr>
            <p:cNvPr id="6" name="直線コネクタ 5">
              <a:extLst>
                <a:ext uri="{FF2B5EF4-FFF2-40B4-BE49-F238E27FC236}">
                  <a16:creationId xmlns:a16="http://schemas.microsoft.com/office/drawing/2014/main" id="{EBCF4434-9025-3445-AC58-7DECDD0D5A3D}"/>
                </a:ext>
              </a:extLst>
            </p:cNvPr>
            <p:cNvCxnSpPr>
              <a:cxnSpLocks/>
            </p:cNvCxnSpPr>
            <p:nvPr/>
          </p:nvCxnSpPr>
          <p:spPr>
            <a:xfrm>
              <a:off x="269830" y="586524"/>
              <a:ext cx="387743" cy="388717"/>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9F081F0C-555C-6443-8F74-0430630E7B15}"/>
                </a:ext>
              </a:extLst>
            </p:cNvPr>
            <p:cNvCxnSpPr>
              <a:cxnSpLocks/>
            </p:cNvCxnSpPr>
            <p:nvPr/>
          </p:nvCxnSpPr>
          <p:spPr>
            <a:xfrm>
              <a:off x="9321871" y="289258"/>
              <a:ext cx="684262" cy="687600"/>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テキスト ボックス 16">
            <a:extLst>
              <a:ext uri="{FF2B5EF4-FFF2-40B4-BE49-F238E27FC236}">
                <a16:creationId xmlns:a16="http://schemas.microsoft.com/office/drawing/2014/main" id="{E04C5EC8-0D4C-E048-87D0-D24102114859}"/>
              </a:ext>
            </a:extLst>
          </p:cNvPr>
          <p:cNvSpPr txBox="1"/>
          <p:nvPr/>
        </p:nvSpPr>
        <p:spPr>
          <a:xfrm>
            <a:off x="523987" y="123469"/>
            <a:ext cx="5408384" cy="396751"/>
          </a:xfrm>
          <a:prstGeom prst="rect">
            <a:avLst/>
          </a:prstGeom>
          <a:noFill/>
        </p:spPr>
        <p:txBody>
          <a:bodyPr wrap="square" tIns="80422" rtlCol="0" anchor="ctr" anchorCtr="0">
            <a:noAutofit/>
          </a:bodyPr>
          <a:lstStyle/>
          <a:p>
            <a:pPr algn="ctr" defTabSz="319860">
              <a:defRPr/>
            </a:pPr>
            <a:r>
              <a:rPr kumimoji="0" lang="ja-JP" altLang="en-US" sz="1400" b="1" dirty="0">
                <a:solidFill>
                  <a:prstClr val="white"/>
                </a:solidFill>
                <a:latin typeface="Meiryo" panose="020B0604030504040204" pitchFamily="34" charset="-128"/>
                <a:ea typeface="Meiryo" panose="020B0604030504040204" pitchFamily="34" charset="-128"/>
              </a:rPr>
              <a:t>参加団体の提出物等</a:t>
            </a:r>
          </a:p>
        </p:txBody>
      </p:sp>
      <p:sp>
        <p:nvSpPr>
          <p:cNvPr id="58" name="テキスト ボックス 57"/>
          <p:cNvSpPr txBox="1"/>
          <p:nvPr/>
        </p:nvSpPr>
        <p:spPr>
          <a:xfrm>
            <a:off x="1" y="3891852"/>
            <a:ext cx="6805144" cy="6247864"/>
          </a:xfrm>
          <a:prstGeom prst="rect">
            <a:avLst/>
          </a:prstGeom>
          <a:noFill/>
        </p:spPr>
        <p:txBody>
          <a:bodyPr wrap="square" rtlCol="0">
            <a:spAutoFit/>
          </a:bodyPr>
          <a:lstStyle/>
          <a:p>
            <a:r>
              <a:rPr lang="ja-JP" altLang="en-US" sz="1000" b="1" dirty="0"/>
              <a:t>○中間支援主体</a:t>
            </a:r>
          </a:p>
          <a:p>
            <a:r>
              <a:rPr lang="ja-JP" altLang="en-US" sz="1000" dirty="0"/>
              <a:t>１．更新版の年度当初支援計画　⇒ギャザリング（前頁②参照）時に発表資料として提出</a:t>
            </a:r>
            <a:endParaRPr lang="en-US" altLang="ja-JP" sz="1000" dirty="0"/>
          </a:p>
          <a:p>
            <a:endParaRPr lang="ja-JP" altLang="en-US" sz="500" dirty="0"/>
          </a:p>
          <a:p>
            <a:r>
              <a:rPr lang="ja-JP" altLang="en-US" sz="1000" dirty="0"/>
              <a:t>２．月次活動報告書（添付の様式②）</a:t>
            </a:r>
            <a:endParaRPr lang="en-US" altLang="ja-JP" sz="1000" dirty="0"/>
          </a:p>
          <a:p>
            <a:r>
              <a:rPr lang="ja-JP" altLang="en-US" sz="1000" dirty="0"/>
              <a:t>　⇒活動団体から提出された月次報告書に、中間支援主体の報告を追記し、毎月</a:t>
            </a:r>
            <a:r>
              <a:rPr lang="en-US" altLang="ja-JP" sz="1000" dirty="0"/>
              <a:t>10</a:t>
            </a:r>
            <a:r>
              <a:rPr lang="ja-JP" altLang="en-US" sz="1000" dirty="0"/>
              <a:t>日までに、地方支援事務局に</a:t>
            </a:r>
            <a:endParaRPr lang="en-US" altLang="ja-JP" sz="1000" dirty="0"/>
          </a:p>
          <a:p>
            <a:r>
              <a:rPr lang="ja-JP" altLang="en-US" sz="1000" dirty="0"/>
              <a:t>　　提出</a:t>
            </a:r>
            <a:r>
              <a:rPr lang="ja-JP" altLang="en-US" sz="1000" dirty="0">
                <a:latin typeface="+mn-ea"/>
              </a:rPr>
              <a:t>（</a:t>
            </a:r>
            <a:r>
              <a:rPr lang="en-US" altLang="ja-JP" sz="1000" u="sng" dirty="0">
                <a:latin typeface="+mn-ea"/>
              </a:rPr>
              <a:t>4</a:t>
            </a:r>
            <a:r>
              <a:rPr lang="ja-JP" altLang="en-US" sz="1000" u="sng" dirty="0">
                <a:latin typeface="+mn-ea"/>
              </a:rPr>
              <a:t>月分は任意提出</a:t>
            </a:r>
            <a:r>
              <a:rPr lang="ja-JP" altLang="en-US" sz="1000" dirty="0">
                <a:latin typeface="+mn-ea"/>
              </a:rPr>
              <a:t>。</a:t>
            </a:r>
            <a:r>
              <a:rPr lang="en-US" altLang="ja-JP" sz="1000" dirty="0">
                <a:latin typeface="+mn-ea"/>
              </a:rPr>
              <a:t>5</a:t>
            </a:r>
            <a:r>
              <a:rPr lang="ja-JP" altLang="en-US" sz="1000" dirty="0">
                <a:latin typeface="+mn-ea"/>
              </a:rPr>
              <a:t>月分から翌年</a:t>
            </a:r>
            <a:r>
              <a:rPr lang="en-US" altLang="ja-JP" sz="1000" dirty="0">
                <a:latin typeface="+mn-ea"/>
              </a:rPr>
              <a:t>2</a:t>
            </a:r>
            <a:r>
              <a:rPr lang="ja-JP" altLang="en-US" sz="1000" dirty="0">
                <a:latin typeface="+mn-ea"/>
              </a:rPr>
              <a:t>月分までは全団体必須提出。）</a:t>
            </a:r>
            <a:endParaRPr lang="en-US" altLang="ja-JP" sz="1000" dirty="0">
              <a:latin typeface="+mn-ea"/>
            </a:endParaRPr>
          </a:p>
          <a:p>
            <a:r>
              <a:rPr lang="ja-JP" altLang="en-US" sz="1000" dirty="0">
                <a:latin typeface="+mn-ea"/>
              </a:rPr>
              <a:t>　</a:t>
            </a:r>
            <a:r>
              <a:rPr lang="en-US" altLang="ja-JP" sz="1000" dirty="0">
                <a:latin typeface="+mn-ea"/>
              </a:rPr>
              <a:t>※</a:t>
            </a:r>
            <a:r>
              <a:rPr lang="ja-JP" altLang="en-US" sz="1000" u="sng" dirty="0">
                <a:latin typeface="+mn-ea"/>
              </a:rPr>
              <a:t>様式の色付きのセル以外は空欄でもかまいませんし、書く内容も簡単なもので問題ありません</a:t>
            </a:r>
            <a:r>
              <a:rPr lang="ja-JP" altLang="en-US" sz="1000" dirty="0">
                <a:latin typeface="+mn-ea"/>
              </a:rPr>
              <a:t>。</a:t>
            </a:r>
            <a:endParaRPr lang="en-US" altLang="ja-JP" sz="1000" dirty="0">
              <a:latin typeface="+mn-ea"/>
            </a:endParaRPr>
          </a:p>
          <a:p>
            <a:r>
              <a:rPr lang="ja-JP" altLang="en-US" sz="1000" dirty="0">
                <a:latin typeface="+mn-ea"/>
              </a:rPr>
              <a:t>    </a:t>
            </a:r>
            <a:r>
              <a:rPr lang="en-US" altLang="ja-JP" sz="1000" dirty="0">
                <a:latin typeface="+mn-ea"/>
              </a:rPr>
              <a:t>※</a:t>
            </a:r>
            <a:r>
              <a:rPr lang="ja-JP" altLang="en-US" sz="1000" dirty="0">
                <a:latin typeface="+mn-ea"/>
              </a:rPr>
              <a:t>環境省のために作成いただくものではなく、あくまでも中間支援主体としての活動をより加速させるための</a:t>
            </a:r>
            <a:r>
              <a:rPr lang="ja-JP" altLang="en-US" sz="1000" u="sng" dirty="0">
                <a:latin typeface="+mn-ea"/>
              </a:rPr>
              <a:t>自</a:t>
            </a:r>
            <a:endParaRPr lang="en-US" altLang="ja-JP" sz="1000" u="sng" dirty="0">
              <a:latin typeface="+mn-ea"/>
            </a:endParaRPr>
          </a:p>
          <a:p>
            <a:r>
              <a:rPr lang="ja-JP" altLang="en-US" sz="1000" dirty="0">
                <a:latin typeface="+mn-ea"/>
              </a:rPr>
              <a:t>　　</a:t>
            </a:r>
            <a:r>
              <a:rPr lang="ja-JP" altLang="en-US" sz="1000" u="sng" dirty="0">
                <a:latin typeface="+mn-ea"/>
              </a:rPr>
              <a:t>身の振り返り・気づきを生む</a:t>
            </a:r>
            <a:r>
              <a:rPr lang="ja-JP" altLang="en-US" sz="1000" dirty="0">
                <a:latin typeface="+mn-ea"/>
              </a:rPr>
              <a:t>ものや、</a:t>
            </a:r>
            <a:r>
              <a:rPr lang="zh-TW" altLang="en-US" sz="1000" dirty="0">
                <a:latin typeface="游ゴシック" panose="020B0400000000000000" pitchFamily="50" charset="-128"/>
                <a:ea typeface="游ゴシック" panose="020B0400000000000000" pitchFamily="50" charset="-128"/>
              </a:rPr>
              <a:t>中間支援主体</a:t>
            </a:r>
            <a:r>
              <a:rPr lang="en-US" altLang="zh-TW" sz="1000" dirty="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地方支援事務局間</a:t>
            </a:r>
            <a:r>
              <a:rPr lang="ja-JP" altLang="en-US" sz="1000" dirty="0">
                <a:latin typeface="+mn-ea"/>
              </a:rPr>
              <a:t>での</a:t>
            </a:r>
            <a:r>
              <a:rPr lang="ja-JP" altLang="en-US" sz="1000" u="sng" dirty="0">
                <a:latin typeface="+mn-ea"/>
              </a:rPr>
              <a:t>相談の下地</a:t>
            </a:r>
            <a:r>
              <a:rPr lang="ja-JP" altLang="en-US" sz="1000" dirty="0">
                <a:latin typeface="+mn-ea"/>
              </a:rPr>
              <a:t>としても使っていただけ</a:t>
            </a:r>
            <a:endParaRPr lang="en-US" altLang="ja-JP" sz="1000" dirty="0">
              <a:latin typeface="+mn-ea"/>
            </a:endParaRPr>
          </a:p>
          <a:p>
            <a:r>
              <a:rPr lang="ja-JP" altLang="en-US" sz="1000" dirty="0">
                <a:latin typeface="+mn-ea"/>
              </a:rPr>
              <a:t>　　るものとして認識いただければと思います。</a:t>
            </a:r>
            <a:endParaRPr lang="en-US" altLang="ja-JP" sz="1000" dirty="0">
              <a:latin typeface="+mn-ea"/>
            </a:endParaRPr>
          </a:p>
          <a:p>
            <a:endParaRPr lang="en-US" altLang="ja-JP" sz="500" dirty="0"/>
          </a:p>
          <a:p>
            <a:r>
              <a:rPr lang="ja-JP" altLang="en-US" sz="1000" dirty="0"/>
              <a:t>３．中間支援振り返りシート　⇒令和７年２月初旬～中旬頃に提出、様式は別途ご連絡させていただきます。</a:t>
            </a:r>
            <a:endParaRPr lang="en-US" altLang="ja-JP" sz="1000" b="1" dirty="0"/>
          </a:p>
          <a:p>
            <a:endParaRPr lang="en-US" altLang="ja-JP" sz="800" b="1" dirty="0"/>
          </a:p>
          <a:p>
            <a:r>
              <a:rPr lang="ja-JP" altLang="en-US" sz="1000" b="1" dirty="0"/>
              <a:t>○活動団体</a:t>
            </a:r>
          </a:p>
          <a:p>
            <a:r>
              <a:rPr lang="ja-JP" altLang="en-US" sz="1000" dirty="0"/>
              <a:t>４．更新版の年度当初活動計画、年間スケジュール＋３カ年状態目標</a:t>
            </a:r>
            <a:endParaRPr lang="en-US" altLang="ja-JP" sz="1000" dirty="0"/>
          </a:p>
          <a:p>
            <a:r>
              <a:rPr lang="ja-JP" altLang="en-US" sz="1000" dirty="0"/>
              <a:t>　⇒キックオフ（前頁⑤参照）時に発表資料として提出</a:t>
            </a:r>
            <a:endParaRPr lang="en-US" altLang="ja-JP" sz="1000" dirty="0"/>
          </a:p>
          <a:p>
            <a:endParaRPr lang="en-US" altLang="ja-JP" sz="500" dirty="0"/>
          </a:p>
          <a:p>
            <a:r>
              <a:rPr lang="ja-JP" altLang="en-US" sz="1000" dirty="0"/>
              <a:t>５．月次活動報告書（添付の様式①）</a:t>
            </a:r>
            <a:endParaRPr lang="en-US" altLang="ja-JP" sz="1000" dirty="0"/>
          </a:p>
          <a:p>
            <a:r>
              <a:rPr lang="ja-JP" altLang="en-US" sz="1000" dirty="0"/>
              <a:t>　⇒毎月</a:t>
            </a:r>
            <a:r>
              <a:rPr lang="en-US" altLang="ja-JP" sz="1000" dirty="0"/>
              <a:t>5</a:t>
            </a:r>
            <a:r>
              <a:rPr lang="ja-JP" altLang="en-US" sz="1000" dirty="0"/>
              <a:t>日までに、中間支援主体に提出</a:t>
            </a:r>
            <a:r>
              <a:rPr lang="ja-JP" altLang="en-US" sz="1000" dirty="0">
                <a:latin typeface="+mn-ea"/>
              </a:rPr>
              <a:t>（</a:t>
            </a:r>
            <a:r>
              <a:rPr lang="en-US" altLang="ja-JP" sz="1000" u="sng" dirty="0">
                <a:latin typeface="+mn-ea"/>
              </a:rPr>
              <a:t>4</a:t>
            </a:r>
            <a:r>
              <a:rPr lang="ja-JP" altLang="en-US" sz="1000" u="sng" dirty="0">
                <a:latin typeface="+mn-ea"/>
              </a:rPr>
              <a:t>月分は任意提出</a:t>
            </a:r>
            <a:r>
              <a:rPr lang="ja-JP" altLang="en-US" sz="1000" dirty="0">
                <a:latin typeface="+mn-ea"/>
              </a:rPr>
              <a:t>。</a:t>
            </a:r>
            <a:r>
              <a:rPr lang="en-US" altLang="ja-JP" sz="1000" dirty="0">
                <a:latin typeface="+mn-ea"/>
              </a:rPr>
              <a:t>5</a:t>
            </a:r>
            <a:r>
              <a:rPr lang="ja-JP" altLang="en-US" sz="1000" dirty="0">
                <a:latin typeface="+mn-ea"/>
              </a:rPr>
              <a:t>月分から翌年</a:t>
            </a:r>
            <a:r>
              <a:rPr lang="en-US" altLang="ja-JP" sz="1000" dirty="0">
                <a:latin typeface="+mn-ea"/>
              </a:rPr>
              <a:t>2</a:t>
            </a:r>
            <a:r>
              <a:rPr lang="ja-JP" altLang="en-US" sz="1000" dirty="0">
                <a:latin typeface="+mn-ea"/>
              </a:rPr>
              <a:t>月分までは全団体必須提出。）</a:t>
            </a:r>
            <a:endParaRPr lang="en-US" altLang="ja-JP" sz="1000" dirty="0">
              <a:latin typeface="+mn-ea"/>
            </a:endParaRPr>
          </a:p>
          <a:p>
            <a:r>
              <a:rPr lang="ja-JP" altLang="en-US" sz="1000" dirty="0">
                <a:latin typeface="+mn-ea"/>
              </a:rPr>
              <a:t>　</a:t>
            </a:r>
            <a:r>
              <a:rPr lang="en-US" altLang="ja-JP" sz="1000" dirty="0">
                <a:latin typeface="+mn-ea"/>
              </a:rPr>
              <a:t>※</a:t>
            </a:r>
            <a:r>
              <a:rPr lang="ja-JP" altLang="en-US" sz="1000" u="sng" dirty="0">
                <a:latin typeface="+mn-ea"/>
              </a:rPr>
              <a:t>様式の色付きのセル以外は空欄でもかまいませんし、書く内容も簡単なもので問題ありません</a:t>
            </a:r>
            <a:r>
              <a:rPr lang="ja-JP" altLang="en-US" sz="1000" dirty="0">
                <a:latin typeface="+mn-ea"/>
              </a:rPr>
              <a:t>。</a:t>
            </a:r>
            <a:endParaRPr lang="en-US" altLang="ja-JP" sz="1000" dirty="0">
              <a:latin typeface="+mn-ea"/>
            </a:endParaRPr>
          </a:p>
          <a:p>
            <a:r>
              <a:rPr lang="ja-JP" altLang="en-US" sz="1000" dirty="0">
                <a:latin typeface="+mn-ea"/>
              </a:rPr>
              <a:t>　</a:t>
            </a:r>
            <a:r>
              <a:rPr lang="en-US" altLang="ja-JP" sz="1000" dirty="0">
                <a:latin typeface="+mn-ea"/>
              </a:rPr>
              <a:t>※</a:t>
            </a:r>
            <a:r>
              <a:rPr lang="ja-JP" altLang="en-US" sz="1000" dirty="0">
                <a:latin typeface="+mn-ea"/>
              </a:rPr>
              <a:t>環境省のために作成いただくものではなく、あくまでも活動をより加速させるための</a:t>
            </a:r>
            <a:r>
              <a:rPr lang="ja-JP" altLang="en-US" sz="1000" u="sng" dirty="0">
                <a:latin typeface="+mn-ea"/>
              </a:rPr>
              <a:t>自身の振り返り・気づきを</a:t>
            </a:r>
            <a:endParaRPr lang="en-US" altLang="ja-JP" sz="1000" u="sng" dirty="0">
              <a:latin typeface="+mn-ea"/>
            </a:endParaRPr>
          </a:p>
          <a:p>
            <a:r>
              <a:rPr lang="ja-JP" altLang="en-US" sz="1000" dirty="0">
                <a:latin typeface="+mn-ea"/>
              </a:rPr>
              <a:t>　　</a:t>
            </a:r>
            <a:r>
              <a:rPr lang="ja-JP" altLang="en-US" sz="1000" u="sng" dirty="0">
                <a:latin typeface="+mn-ea"/>
              </a:rPr>
              <a:t>生む</a:t>
            </a:r>
            <a:r>
              <a:rPr lang="ja-JP" altLang="en-US" sz="1000" dirty="0">
                <a:latin typeface="+mn-ea"/>
              </a:rPr>
              <a:t>ものや、</a:t>
            </a:r>
            <a:r>
              <a:rPr lang="zh-TW" altLang="en-US" sz="1000" dirty="0">
                <a:latin typeface="游ゴシック" panose="020B0400000000000000" pitchFamily="50" charset="-128"/>
                <a:ea typeface="游ゴシック" panose="020B0400000000000000" pitchFamily="50" charset="-128"/>
              </a:rPr>
              <a:t>活動団体</a:t>
            </a:r>
            <a:r>
              <a:rPr lang="en-US" altLang="zh-TW" sz="1000" dirty="0">
                <a:latin typeface="游ゴシック" panose="020B0400000000000000" pitchFamily="50" charset="-128"/>
                <a:ea typeface="游ゴシック" panose="020B0400000000000000" pitchFamily="50" charset="-128"/>
              </a:rPr>
              <a:t>-</a:t>
            </a:r>
            <a:r>
              <a:rPr lang="zh-TW" altLang="en-US" sz="1000" dirty="0">
                <a:latin typeface="游ゴシック" panose="020B0400000000000000" pitchFamily="50" charset="-128"/>
                <a:ea typeface="游ゴシック" panose="020B0400000000000000" pitchFamily="50" charset="-128"/>
              </a:rPr>
              <a:t>中間支援主体</a:t>
            </a:r>
            <a:r>
              <a:rPr lang="ja-JP" altLang="en-US" sz="1000" dirty="0">
                <a:latin typeface="游ゴシック" panose="020B0400000000000000" pitchFamily="50" charset="-128"/>
                <a:ea typeface="游ゴシック" panose="020B0400000000000000" pitchFamily="50" charset="-128"/>
              </a:rPr>
              <a:t>間</a:t>
            </a:r>
            <a:r>
              <a:rPr lang="ja-JP" altLang="en-US" sz="1000" dirty="0">
                <a:latin typeface="+mn-ea"/>
              </a:rPr>
              <a:t>での</a:t>
            </a:r>
            <a:r>
              <a:rPr lang="ja-JP" altLang="en-US" sz="1000" u="sng" dirty="0">
                <a:latin typeface="+mn-ea"/>
              </a:rPr>
              <a:t>相談の下地</a:t>
            </a:r>
            <a:r>
              <a:rPr lang="ja-JP" altLang="en-US" sz="1000" dirty="0">
                <a:latin typeface="+mn-ea"/>
              </a:rPr>
              <a:t>としても使っていただけるものとして認識いただければ</a:t>
            </a:r>
            <a:endParaRPr lang="en-US" altLang="ja-JP" sz="1000" dirty="0">
              <a:latin typeface="+mn-ea"/>
            </a:endParaRPr>
          </a:p>
          <a:p>
            <a:r>
              <a:rPr lang="ja-JP" altLang="en-US" sz="1000" dirty="0">
                <a:latin typeface="+mn-ea"/>
              </a:rPr>
              <a:t>　　と思います。</a:t>
            </a:r>
            <a:endParaRPr lang="en-US" altLang="ja-JP" sz="1000" dirty="0">
              <a:latin typeface="+mn-ea"/>
            </a:endParaRPr>
          </a:p>
          <a:p>
            <a:endParaRPr lang="en-US" altLang="ja-JP" sz="800" dirty="0"/>
          </a:p>
          <a:p>
            <a:r>
              <a:rPr lang="ja-JP" altLang="en-US" sz="1000" dirty="0"/>
              <a:t>６．地域の構想を書き示したコンセプトペーパー（通称「マンダラ」）</a:t>
            </a:r>
          </a:p>
          <a:p>
            <a:r>
              <a:rPr lang="ja-JP" altLang="en-US" sz="1000" dirty="0"/>
              <a:t>７．ステークホルダーマップ</a:t>
            </a:r>
            <a:endParaRPr lang="en-US" altLang="ja-JP" sz="1000" dirty="0"/>
          </a:p>
          <a:p>
            <a:r>
              <a:rPr lang="ja-JP" altLang="en-US" sz="1000" dirty="0"/>
              <a:t>８．地域の構想の核となる事業の概要（３つ以内）（事業のタネシート）</a:t>
            </a:r>
            <a:endParaRPr lang="en-US" altLang="ja-JP" sz="1000" dirty="0"/>
          </a:p>
          <a:p>
            <a:r>
              <a:rPr lang="ja-JP" altLang="en-US" sz="1000" dirty="0"/>
              <a:t>　⇒中間共有会（ 前頁⑥参照）において、作成中の成果物の案（</a:t>
            </a:r>
            <a:r>
              <a:rPr lang="ja-JP" altLang="en-US" sz="1000" u="sng" dirty="0"/>
              <a:t>ステークホルダーマップは除く</a:t>
            </a:r>
            <a:r>
              <a:rPr lang="ja-JP" altLang="en-US" sz="1000" dirty="0"/>
              <a:t>）を発表資料に</a:t>
            </a:r>
            <a:endParaRPr lang="en-US" altLang="ja-JP" sz="1000" dirty="0"/>
          </a:p>
          <a:p>
            <a:r>
              <a:rPr lang="ja-JP" altLang="en-US" sz="1000" dirty="0"/>
              <a:t>　　組み込んでいただき、令和７年２月初旬～中旬頃に最終版を提出</a:t>
            </a:r>
            <a:endParaRPr lang="en-US" altLang="ja-JP" sz="1000" dirty="0"/>
          </a:p>
          <a:p>
            <a:r>
              <a:rPr lang="en-US" altLang="ja-JP" sz="1000" dirty="0"/>
              <a:t>※</a:t>
            </a:r>
            <a:r>
              <a:rPr lang="ja-JP" altLang="en-US" sz="1000" dirty="0"/>
              <a:t>成果物としていますが、</a:t>
            </a:r>
            <a:r>
              <a:rPr lang="ja-JP" altLang="en-US" sz="1000" u="sng" dirty="0"/>
              <a:t>実際には活動を進める中で使っていただけるもの</a:t>
            </a:r>
            <a:r>
              <a:rPr lang="ja-JP" altLang="en-US" sz="1000" dirty="0"/>
              <a:t>です。そのため、環境省に提出するために作成するのではなく、活動の中で作成したものを年度末に提出する、という認識をしていただければと思います。</a:t>
            </a:r>
            <a:endParaRPr lang="en-US" altLang="ja-JP" sz="1000" dirty="0"/>
          </a:p>
          <a:p>
            <a:endParaRPr lang="en-US" altLang="ja-JP" sz="800" dirty="0"/>
          </a:p>
          <a:p>
            <a:r>
              <a:rPr lang="en-US" altLang="ja-JP" sz="1000" b="1" dirty="0">
                <a:latin typeface="+mn-ea"/>
              </a:rPr>
              <a:t>※</a:t>
            </a:r>
            <a:r>
              <a:rPr lang="ja-JP" altLang="en-US" sz="1000" b="1" dirty="0">
                <a:latin typeface="+mn-ea"/>
              </a:rPr>
              <a:t>予算書の提出に関しては、前ページご参照</a:t>
            </a:r>
            <a:endParaRPr lang="en-US" altLang="ja-JP" sz="1000" b="1" dirty="0">
              <a:latin typeface="+mn-ea"/>
            </a:endParaRPr>
          </a:p>
          <a:p>
            <a:endParaRPr lang="en-US" altLang="ja-JP" sz="800" dirty="0"/>
          </a:p>
          <a:p>
            <a:r>
              <a:rPr lang="ja-JP" altLang="en-US" sz="1000" b="1" dirty="0"/>
              <a:t>○</a:t>
            </a:r>
            <a:r>
              <a:rPr lang="en-US" altLang="ja-JP" sz="1000" b="1" dirty="0"/>
              <a:t>【</a:t>
            </a:r>
            <a:r>
              <a:rPr lang="ja-JP" altLang="en-US" sz="1000" b="1" dirty="0"/>
              <a:t>活動団体・中間支援主体</a:t>
            </a:r>
            <a:r>
              <a:rPr lang="en-US" altLang="ja-JP" sz="1000" b="1" dirty="0"/>
              <a:t>】Platform Clover</a:t>
            </a:r>
            <a:r>
              <a:rPr lang="ja-JP" altLang="en-US" sz="1000" b="1" dirty="0"/>
              <a:t>（産官学民連携を促す</a:t>
            </a:r>
            <a:r>
              <a:rPr lang="ja-JP" altLang="en-US" sz="1000" b="1" i="0" dirty="0">
                <a:solidFill>
                  <a:srgbClr val="333333"/>
                </a:solidFill>
                <a:effectLst/>
                <a:latin typeface="YakuHanJPs_Noto"/>
              </a:rPr>
              <a:t>オンライン</a:t>
            </a:r>
            <a:r>
              <a:rPr lang="en-US" altLang="ja-JP" sz="1000" b="1" i="0" dirty="0">
                <a:solidFill>
                  <a:srgbClr val="333333"/>
                </a:solidFill>
                <a:effectLst/>
                <a:latin typeface="YakuHanJPs_Noto"/>
              </a:rPr>
              <a:t>SDG</a:t>
            </a:r>
            <a:r>
              <a:rPr lang="ja-JP" altLang="en-US" sz="1000" b="1" i="0" dirty="0">
                <a:solidFill>
                  <a:srgbClr val="333333"/>
                </a:solidFill>
                <a:effectLst/>
                <a:latin typeface="YakuHanJPs_Noto"/>
              </a:rPr>
              <a:t>ｓプラットフォーム</a:t>
            </a:r>
            <a:r>
              <a:rPr lang="ja-JP" altLang="en-US" sz="1000" b="1" dirty="0"/>
              <a:t>）への登録</a:t>
            </a:r>
            <a:r>
              <a:rPr lang="ja-JP" altLang="en-US" sz="1000" dirty="0"/>
              <a:t>　</a:t>
            </a:r>
            <a:endParaRPr lang="en-US" altLang="ja-JP" sz="1000" dirty="0"/>
          </a:p>
          <a:p>
            <a:r>
              <a:rPr lang="ja-JP" altLang="en-US" sz="1000" dirty="0"/>
              <a:t>地域循環共生圏づくりに取り組む中で、地域の中だけではどうしても解決できない課題にぶつかったときなど、同じ共生圏づくりに取り組む仲間や、解決策を持つ</a:t>
            </a:r>
            <a:r>
              <a:rPr lang="en-US" altLang="ja-JP" sz="1000" dirty="0"/>
              <a:t>NPO</a:t>
            </a:r>
            <a:r>
              <a:rPr lang="ja-JP" altLang="en-US" sz="1000" dirty="0"/>
              <a:t>や企業などに相談できるツールとして、</a:t>
            </a:r>
            <a:r>
              <a:rPr lang="en-US" altLang="ja-JP" sz="1000" dirty="0"/>
              <a:t>Platform Clover</a:t>
            </a:r>
            <a:r>
              <a:rPr lang="ja-JP" altLang="en-US" sz="1000" dirty="0"/>
              <a:t>があります。共生圏事業の採択団体である、各活動団体・中間支援主体の皆様におかれましても、本プラットフォームへの登録と、各々の取組についての発信を少なくとも</a:t>
            </a:r>
            <a:r>
              <a:rPr lang="en-US" altLang="ja-JP" sz="1000" dirty="0"/>
              <a:t>1</a:t>
            </a:r>
            <a:r>
              <a:rPr lang="ja-JP" altLang="en-US" sz="1000" dirty="0"/>
              <a:t>回は実施をお願いします。</a:t>
            </a:r>
            <a:endParaRPr lang="en-US" altLang="ja-JP" sz="1000" dirty="0"/>
          </a:p>
          <a:p>
            <a:r>
              <a:rPr lang="en-US" altLang="ja-JP" sz="1000" b="1" dirty="0"/>
              <a:t>Platform Clover </a:t>
            </a:r>
            <a:r>
              <a:rPr lang="ja-JP" altLang="en-US" sz="1000" b="1" dirty="0"/>
              <a:t>のウェブサイト：</a:t>
            </a:r>
            <a:r>
              <a:rPr lang="en-US" altLang="ja-JP" sz="1000" dirty="0">
                <a:hlinkClick r:id="rId5"/>
              </a:rPr>
              <a:t>https://platform-clover.net/</a:t>
            </a:r>
            <a:endParaRPr lang="en-US" altLang="ja-JP" sz="1000" dirty="0"/>
          </a:p>
          <a:p>
            <a:r>
              <a:rPr lang="ja-JP" altLang="en-US" sz="1000" b="1" dirty="0"/>
              <a:t>地域循環共生圏ウェブサイトでの説明ページ</a:t>
            </a:r>
            <a:r>
              <a:rPr lang="ja-JP" altLang="en-US" sz="1000" dirty="0"/>
              <a:t>：</a:t>
            </a:r>
            <a:r>
              <a:rPr lang="en-US" altLang="ja-JP" sz="1000" dirty="0">
                <a:hlinkClick r:id="rId6"/>
              </a:rPr>
              <a:t>http://chiikijunkan.env.go.jp/tsunagaru/#a-tsunagaru-platform-clover</a:t>
            </a:r>
            <a:endParaRPr lang="en-US" altLang="ja-JP" sz="1000" dirty="0"/>
          </a:p>
        </p:txBody>
      </p:sp>
      <p:pic>
        <p:nvPicPr>
          <p:cNvPr id="2" name="図 1">
            <a:extLst>
              <a:ext uri="{FF2B5EF4-FFF2-40B4-BE49-F238E27FC236}">
                <a16:creationId xmlns:a16="http://schemas.microsoft.com/office/drawing/2014/main" id="{8DD2EC8A-4C18-FDDF-0901-0AA7E3C89466}"/>
              </a:ext>
            </a:extLst>
          </p:cNvPr>
          <p:cNvPicPr>
            <a:picLocks noChangeAspect="1"/>
          </p:cNvPicPr>
          <p:nvPr/>
        </p:nvPicPr>
        <p:blipFill>
          <a:blip r:embed="rId7"/>
          <a:stretch>
            <a:fillRect/>
          </a:stretch>
        </p:blipFill>
        <p:spPr>
          <a:xfrm>
            <a:off x="66675" y="458679"/>
            <a:ext cx="6734174" cy="3560175"/>
          </a:xfrm>
          <a:prstGeom prst="rect">
            <a:avLst/>
          </a:prstGeom>
        </p:spPr>
      </p:pic>
    </p:spTree>
    <p:extLst>
      <p:ext uri="{BB962C8B-B14F-4D97-AF65-F5344CB8AC3E}">
        <p14:creationId xmlns:p14="http://schemas.microsoft.com/office/powerpoint/2010/main" val="34593745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6371</TotalTime>
  <Words>1533</Words>
  <Application>Microsoft Office PowerPoint</Application>
  <PresentationFormat>A4 210 x 297 mm</PresentationFormat>
  <Paragraphs>70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YakuHanJPs_Noto</vt:lpstr>
      <vt:lpstr>Meiryo</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北森 愛子</dc:creator>
  <cp:lastModifiedBy>環境省</cp:lastModifiedBy>
  <cp:revision>71</cp:revision>
  <cp:lastPrinted>2024-04-01T05:59:25Z</cp:lastPrinted>
  <dcterms:created xsi:type="dcterms:W3CDTF">2022-03-31T06:16:49Z</dcterms:created>
  <dcterms:modified xsi:type="dcterms:W3CDTF">2024-04-09T10:01:42Z</dcterms:modified>
</cp:coreProperties>
</file>